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86" r:id="rId2"/>
    <p:sldId id="544" r:id="rId3"/>
    <p:sldId id="554" r:id="rId4"/>
    <p:sldId id="555" r:id="rId5"/>
    <p:sldId id="559" r:id="rId6"/>
    <p:sldId id="545" r:id="rId7"/>
    <p:sldId id="546" r:id="rId8"/>
    <p:sldId id="547" r:id="rId9"/>
    <p:sldId id="548" r:id="rId10"/>
    <p:sldId id="525" r:id="rId11"/>
    <p:sldId id="560" r:id="rId12"/>
    <p:sldId id="552" r:id="rId13"/>
    <p:sldId id="561" r:id="rId14"/>
    <p:sldId id="562" r:id="rId15"/>
    <p:sldId id="549" r:id="rId16"/>
    <p:sldId id="563" r:id="rId17"/>
    <p:sldId id="550" r:id="rId18"/>
    <p:sldId id="551" r:id="rId19"/>
    <p:sldId id="556" r:id="rId20"/>
    <p:sldId id="557" r:id="rId21"/>
    <p:sldId id="558"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1F063365-EDF9-4A32-AF12-99704B3E0BD2}">
          <p14:sldIdLst>
            <p14:sldId id="286"/>
          </p14:sldIdLst>
        </p14:section>
        <p14:section name="Untitled Section" id="{4F976104-5EE1-4EBA-B286-6DC45EB77E96}">
          <p14:sldIdLst>
            <p14:sldId id="544"/>
            <p14:sldId id="554"/>
            <p14:sldId id="555"/>
            <p14:sldId id="559"/>
            <p14:sldId id="545"/>
            <p14:sldId id="546"/>
            <p14:sldId id="547"/>
            <p14:sldId id="548"/>
            <p14:sldId id="525"/>
            <p14:sldId id="560"/>
            <p14:sldId id="552"/>
            <p14:sldId id="561"/>
            <p14:sldId id="562"/>
            <p14:sldId id="549"/>
            <p14:sldId id="563"/>
            <p14:sldId id="550"/>
            <p14:sldId id="551"/>
            <p14:sldId id="556"/>
            <p14:sldId id="557"/>
            <p14:sldId id="558"/>
          </p14:sldIdLst>
        </p14:section>
        <p14:section name="Untitled Section" id="{C1ABFDAB-36DE-4408-836F-8F30B2BC286E}">
          <p14:sldIdLst/>
        </p14:section>
        <p14:section name="Untitled Section" id="{F5235139-0E18-41F0-84A2-6A0465EA67C4}">
          <p14:sldIdLst/>
        </p14:section>
        <p14:section name="Untitled Section" id="{0024505E-CDF3-4487-98A9-D2A0D47653D3}">
          <p14:sldIdLst/>
        </p14:section>
        <p14:section name="Untitled Section" id="{AF7EEE53-D7B0-4013-A12F-ECB4FBF3BAB7}">
          <p14:sldIdLst/>
        </p14:section>
        <p14:section name="Untitled Section" id="{19294027-1A4E-475F-B6FF-1450314944C1}">
          <p14:sldIdLst/>
        </p14:section>
        <p14:section name="Untitled Section" id="{C11DC8A8-A08F-440C-8457-6E89C6DE8FF5}">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75EC2"/>
    <a:srgbClr val="2828F8"/>
    <a:srgbClr val="6935EB"/>
    <a:srgbClr val="3B11ED"/>
    <a:srgbClr val="2D07B9"/>
    <a:srgbClr val="211278"/>
    <a:srgbClr val="2E827E"/>
    <a:srgbClr val="201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autoAdjust="0"/>
    <p:restoredTop sz="94624" autoAdjust="0"/>
  </p:normalViewPr>
  <p:slideViewPr>
    <p:cSldViewPr>
      <p:cViewPr varScale="1">
        <p:scale>
          <a:sx n="74" d="100"/>
          <a:sy n="74" d="100"/>
        </p:scale>
        <p:origin x="1266" y="72"/>
      </p:cViewPr>
      <p:guideLst>
        <p:guide orient="horz" pos="2160"/>
        <p:guide pos="2880"/>
      </p:guideLst>
    </p:cSldViewPr>
  </p:slideViewPr>
  <p:outlineViewPr>
    <p:cViewPr>
      <p:scale>
        <a:sx n="33" d="100"/>
        <a:sy n="33" d="100"/>
      </p:scale>
      <p:origin x="0" y="7368"/>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vi-V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6228A33-CEDD-48BD-8062-07B7833464E5}" type="datetimeFigureOut">
              <a:rPr lang="vi-VN" smtClean="0"/>
              <a:pPr/>
              <a:t>11/12/2018</a:t>
            </a:fld>
            <a:endParaRPr lang="vi-V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vi-V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vi-V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ACDF00A-FF15-4072-B050-08EB81E71490}" type="slidenum">
              <a:rPr lang="vi-VN" smtClean="0"/>
              <a:pPr/>
              <a:t>‹#›</a:t>
            </a:fld>
            <a:endParaRPr lang="vi-VN"/>
          </a:p>
        </p:txBody>
      </p:sp>
    </p:spTree>
    <p:extLst>
      <p:ext uri="{BB962C8B-B14F-4D97-AF65-F5344CB8AC3E}">
        <p14:creationId xmlns:p14="http://schemas.microsoft.com/office/powerpoint/2010/main" val="37218077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vi-VN"/>
          </a:p>
        </p:txBody>
      </p:sp>
      <p:sp>
        <p:nvSpPr>
          <p:cNvPr id="4" name="Slide Number Placeholder 3"/>
          <p:cNvSpPr>
            <a:spLocks noGrp="1"/>
          </p:cNvSpPr>
          <p:nvPr>
            <p:ph type="sldNum" sz="quarter" idx="10"/>
          </p:nvPr>
        </p:nvSpPr>
        <p:spPr/>
        <p:txBody>
          <a:bodyPr/>
          <a:lstStyle/>
          <a:p>
            <a:fld id="{8ACDF00A-FF15-4072-B050-08EB81E71490}" type="slidenum">
              <a:rPr lang="vi-VN" smtClean="0"/>
              <a:pPr/>
              <a:t>1</a:t>
            </a:fld>
            <a:endParaRPr lang="vi-VN"/>
          </a:p>
        </p:txBody>
      </p:sp>
    </p:spTree>
    <p:extLst>
      <p:ext uri="{BB962C8B-B14F-4D97-AF65-F5344CB8AC3E}">
        <p14:creationId xmlns:p14="http://schemas.microsoft.com/office/powerpoint/2010/main" val="49524009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362201"/>
            <a:ext cx="7772400" cy="1222375"/>
          </a:xfrm>
          <a:gradFill>
            <a:gsLst>
              <a:gs pos="0">
                <a:schemeClr val="accent5">
                  <a:lumMod val="60000"/>
                  <a:lumOff val="40000"/>
                </a:schemeClr>
              </a:gs>
              <a:gs pos="100000">
                <a:schemeClr val="bg1"/>
              </a:gs>
            </a:gsLst>
            <a:lin ang="5400000" scaled="0"/>
          </a:gradFill>
        </p:spPr>
        <p:txBody>
          <a:bodyPr>
            <a:normAutofit/>
          </a:bodyPr>
          <a:lstStyle>
            <a:lvl1pPr>
              <a:defRPr sz="4400">
                <a:solidFill>
                  <a:srgbClr val="FF0000"/>
                </a:solidFill>
                <a:latin typeface="Arial" pitchFamily="34" charset="0"/>
                <a:cs typeface="Arial" pitchFamily="34" charset="0"/>
              </a:defRPr>
            </a:lvl1p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rgbClr val="2828F8"/>
                </a:solidFill>
                <a:latin typeface="Arial" pitchFamily="34" charset="0"/>
                <a:cs typeface="Arial"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pic>
        <p:nvPicPr>
          <p:cNvPr id="8" name="Picture 2" descr="E:\1.Giang Day\Document\Logo_CNTP_download\Logo_CNTP_100.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762000" cy="762000"/>
          </a:xfrm>
          <a:prstGeom prst="rect">
            <a:avLst/>
          </a:prstGeom>
          <a:noFill/>
          <a:extLst>
            <a:ext uri="{909E8E84-426E-40DD-AFC4-6F175D3DCCD1}">
              <a14:hiddenFill xmlns:a14="http://schemas.microsoft.com/office/drawing/2010/main">
                <a:solidFill>
                  <a:srgbClr val="FFFFFF"/>
                </a:solidFill>
              </a14:hiddenFill>
            </a:ext>
          </a:extLst>
        </p:spPr>
      </p:pic>
      <p:sp>
        <p:nvSpPr>
          <p:cNvPr id="9" name="Title 1"/>
          <p:cNvSpPr txBox="1">
            <a:spLocks/>
          </p:cNvSpPr>
          <p:nvPr userDrawn="1"/>
        </p:nvSpPr>
        <p:spPr>
          <a:xfrm>
            <a:off x="762000" y="0"/>
            <a:ext cx="8382000" cy="762000"/>
          </a:xfrm>
          <a:prstGeom prst="rect">
            <a:avLst/>
          </a:prstGeom>
          <a:gradFill>
            <a:gsLst>
              <a:gs pos="0">
                <a:schemeClr val="tx2">
                  <a:lumMod val="40000"/>
                  <a:lumOff val="60000"/>
                </a:schemeClr>
              </a:gs>
              <a:gs pos="100000">
                <a:schemeClr val="bg1"/>
              </a:gs>
            </a:gsLst>
            <a:lin ang="5400000" scaled="0"/>
          </a:gradFill>
        </p:spPr>
        <p:txBody>
          <a:bodyPr vert="horz" lIns="91440" tIns="45720" rIns="91440" bIns="45720" rtlCol="0" anchor="ctr">
            <a:normAutofit/>
          </a:bodyPr>
          <a:lstStyle>
            <a:lvl1pPr algn="l" defTabSz="914400" rtl="0" eaLnBrk="1" latinLnBrk="0" hangingPunct="1">
              <a:spcBef>
                <a:spcPct val="0"/>
              </a:spcBef>
              <a:buNone/>
              <a:defRPr sz="3500" kern="1200">
                <a:solidFill>
                  <a:srgbClr val="FF0000"/>
                </a:solidFill>
                <a:latin typeface="Arial" pitchFamily="34" charset="0"/>
                <a:ea typeface="+mj-ea"/>
                <a:cs typeface="Arial" pitchFamily="34" charset="0"/>
              </a:defRPr>
            </a:lvl1pPr>
          </a:lstStyle>
          <a:p>
            <a:endParaRPr lang="en-US"/>
          </a:p>
        </p:txBody>
      </p:sp>
      <p:sp>
        <p:nvSpPr>
          <p:cNvPr id="10" name="Rectangle 9"/>
          <p:cNvSpPr/>
          <p:nvPr userDrawn="1"/>
        </p:nvSpPr>
        <p:spPr>
          <a:xfrm>
            <a:off x="0" y="761999"/>
            <a:ext cx="9144000" cy="72000"/>
          </a:xfrm>
          <a:prstGeom prst="rect">
            <a:avLst/>
          </a:prstGeom>
          <a:gradFill>
            <a:gsLst>
              <a:gs pos="50000">
                <a:srgbClr val="2828F8"/>
              </a:gs>
              <a:gs pos="0">
                <a:schemeClr val="accent5">
                  <a:lumMod val="60000"/>
                  <a:lumOff val="40000"/>
                </a:schemeClr>
              </a:gs>
              <a:gs pos="100000">
                <a:schemeClr val="accent5">
                  <a:lumMod val="60000"/>
                  <a:lumOff val="4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11" name="Rectangle 10"/>
          <p:cNvSpPr/>
          <p:nvPr userDrawn="1"/>
        </p:nvSpPr>
        <p:spPr>
          <a:xfrm>
            <a:off x="0" y="6400800"/>
            <a:ext cx="9144000" cy="72000"/>
          </a:xfrm>
          <a:prstGeom prst="rect">
            <a:avLst/>
          </a:prstGeom>
          <a:gradFill>
            <a:gsLst>
              <a:gs pos="50000">
                <a:srgbClr val="2828F8"/>
              </a:gs>
              <a:gs pos="0">
                <a:schemeClr val="accent5">
                  <a:lumMod val="60000"/>
                  <a:lumOff val="40000"/>
                </a:schemeClr>
              </a:gs>
              <a:gs pos="100000">
                <a:schemeClr val="accent5">
                  <a:lumMod val="60000"/>
                  <a:lumOff val="4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15" name="Date Placeholder 3"/>
          <p:cNvSpPr>
            <a:spLocks noGrp="1"/>
          </p:cNvSpPr>
          <p:nvPr>
            <p:ph type="dt" sz="half" idx="10"/>
          </p:nvPr>
        </p:nvSpPr>
        <p:spPr>
          <a:xfrm>
            <a:off x="152400" y="6492876"/>
            <a:ext cx="2133600" cy="365125"/>
          </a:xfrm>
        </p:spPr>
        <p:txBody>
          <a:bodyPr/>
          <a:lstStyle>
            <a:lvl1pPr>
              <a:defRPr sz="1400" b="1">
                <a:solidFill>
                  <a:srgbClr val="002060"/>
                </a:solidFill>
              </a:defRPr>
            </a:lvl1pPr>
          </a:lstStyle>
          <a:p>
            <a:fld id="{55B8F846-CCAD-4B07-A50D-D31112659D95}" type="datetime1">
              <a:rPr lang="vi-VN" smtClean="0"/>
              <a:pPr/>
              <a:t>11/12/2018</a:t>
            </a:fld>
            <a:endParaRPr lang="en-US"/>
          </a:p>
        </p:txBody>
      </p:sp>
      <p:sp>
        <p:nvSpPr>
          <p:cNvPr id="16" name="Footer Placeholder 4"/>
          <p:cNvSpPr>
            <a:spLocks noGrp="1"/>
          </p:cNvSpPr>
          <p:nvPr>
            <p:ph type="ftr" sz="quarter" idx="11"/>
          </p:nvPr>
        </p:nvSpPr>
        <p:spPr>
          <a:xfrm>
            <a:off x="3048000" y="6492876"/>
            <a:ext cx="2895600" cy="365125"/>
          </a:xfrm>
        </p:spPr>
        <p:txBody>
          <a:bodyPr/>
          <a:lstStyle>
            <a:lvl1pPr>
              <a:defRPr sz="1400" b="1">
                <a:solidFill>
                  <a:srgbClr val="002060"/>
                </a:solidFill>
              </a:defRPr>
            </a:lvl1pPr>
          </a:lstStyle>
          <a:p>
            <a:r>
              <a:rPr lang="en-US" smtClean="0"/>
              <a:t>ĐHCNTP TPHCM</a:t>
            </a:r>
            <a:endParaRPr lang="en-US"/>
          </a:p>
        </p:txBody>
      </p:sp>
      <p:sp>
        <p:nvSpPr>
          <p:cNvPr id="17" name="Slide Number Placeholder 5"/>
          <p:cNvSpPr>
            <a:spLocks noGrp="1"/>
          </p:cNvSpPr>
          <p:nvPr>
            <p:ph type="sldNum" sz="quarter" idx="12"/>
          </p:nvPr>
        </p:nvSpPr>
        <p:spPr>
          <a:xfrm>
            <a:off x="6781800" y="6492876"/>
            <a:ext cx="2133600" cy="365125"/>
          </a:xfrm>
        </p:spPr>
        <p:txBody>
          <a:bodyPr/>
          <a:lstStyle>
            <a:lvl1pPr>
              <a:defRPr sz="1400" b="1">
                <a:solidFill>
                  <a:srgbClr val="002060"/>
                </a:solidFill>
              </a:defRPr>
            </a:lvl1p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7" name="Title 1"/>
          <p:cNvSpPr>
            <a:spLocks noGrp="1"/>
          </p:cNvSpPr>
          <p:nvPr>
            <p:ph type="title"/>
          </p:nvPr>
        </p:nvSpPr>
        <p:spPr>
          <a:xfrm>
            <a:off x="762000" y="0"/>
            <a:ext cx="8382000" cy="762000"/>
          </a:xfrm>
          <a:gradFill>
            <a:gsLst>
              <a:gs pos="0">
                <a:schemeClr val="tx2">
                  <a:lumMod val="40000"/>
                  <a:lumOff val="60000"/>
                </a:schemeClr>
              </a:gs>
              <a:gs pos="100000">
                <a:schemeClr val="bg1"/>
              </a:gs>
            </a:gsLst>
            <a:lin ang="5400000" scaled="0"/>
          </a:gradFill>
        </p:spPr>
        <p:txBody>
          <a:bodyPr>
            <a:normAutofit/>
          </a:bodyPr>
          <a:lstStyle>
            <a:lvl1pPr algn="l">
              <a:defRPr sz="3600">
                <a:solidFill>
                  <a:srgbClr val="FF0000"/>
                </a:solidFill>
                <a:latin typeface="Arial" pitchFamily="34" charset="0"/>
                <a:cs typeface="Arial" pitchFamily="34" charset="0"/>
              </a:defRPr>
            </a:lvl1pPr>
          </a:lstStyle>
          <a:p>
            <a:r>
              <a:rPr lang="en-US" smtClean="0"/>
              <a:t>Click to edit Master title style</a:t>
            </a:r>
            <a:endParaRPr lang="en-US"/>
          </a:p>
        </p:txBody>
      </p:sp>
      <p:sp>
        <p:nvSpPr>
          <p:cNvPr id="18" name="Content Placeholder 2"/>
          <p:cNvSpPr>
            <a:spLocks noGrp="1"/>
          </p:cNvSpPr>
          <p:nvPr>
            <p:ph idx="1"/>
          </p:nvPr>
        </p:nvSpPr>
        <p:spPr>
          <a:xfrm>
            <a:off x="0" y="834000"/>
            <a:ext cx="9144000" cy="5566800"/>
          </a:xfrm>
        </p:spPr>
        <p:txBody>
          <a:bodyPr>
            <a:normAutofit/>
          </a:bodyPr>
          <a:lstStyle>
            <a:lvl1pPr marL="342900" indent="-342900" algn="just">
              <a:buClr>
                <a:srgbClr val="C00000"/>
              </a:buClr>
              <a:buSzPct val="80000"/>
              <a:buFont typeface="Wingdings" pitchFamily="2" charset="2"/>
              <a:buChar char="¬"/>
              <a:defRPr sz="3000">
                <a:solidFill>
                  <a:srgbClr val="3B11ED"/>
                </a:solidFill>
                <a:latin typeface="Arial" pitchFamily="34" charset="0"/>
                <a:cs typeface="Arial" pitchFamily="34" charset="0"/>
              </a:defRPr>
            </a:lvl1pPr>
            <a:lvl2pPr marL="742950" indent="-285750" algn="just">
              <a:buClr>
                <a:schemeClr val="accent3">
                  <a:lumMod val="50000"/>
                </a:schemeClr>
              </a:buClr>
              <a:buSzPct val="70000"/>
              <a:buFont typeface="Wingdings" pitchFamily="2" charset="2"/>
              <a:buChar char="©"/>
              <a:defRPr sz="3000">
                <a:solidFill>
                  <a:srgbClr val="3B11ED"/>
                </a:solidFill>
                <a:latin typeface="Arial" pitchFamily="34" charset="0"/>
                <a:cs typeface="Arial" pitchFamily="34" charset="0"/>
              </a:defRPr>
            </a:lvl2pPr>
          </a:lstStyle>
          <a:p>
            <a:pPr lvl="0"/>
            <a:r>
              <a:rPr lang="en-US" smtClean="0"/>
              <a:t>Click to edit Master text styles</a:t>
            </a:r>
          </a:p>
          <a:p>
            <a:pPr lvl="1"/>
            <a:r>
              <a:rPr lang="en-US" smtClean="0"/>
              <a:t>Second level</a:t>
            </a:r>
          </a:p>
        </p:txBody>
      </p:sp>
      <p:sp>
        <p:nvSpPr>
          <p:cNvPr id="19" name="Date Placeholder 3"/>
          <p:cNvSpPr>
            <a:spLocks noGrp="1"/>
          </p:cNvSpPr>
          <p:nvPr>
            <p:ph type="dt" sz="half" idx="10"/>
          </p:nvPr>
        </p:nvSpPr>
        <p:spPr>
          <a:xfrm>
            <a:off x="152400" y="6492876"/>
            <a:ext cx="2133600" cy="365125"/>
          </a:xfrm>
        </p:spPr>
        <p:txBody>
          <a:bodyPr/>
          <a:lstStyle>
            <a:lvl1pPr>
              <a:defRPr sz="1400" b="1">
                <a:solidFill>
                  <a:srgbClr val="002060"/>
                </a:solidFill>
              </a:defRPr>
            </a:lvl1pPr>
          </a:lstStyle>
          <a:p>
            <a:fld id="{D1B17113-498B-4842-8E59-FE864344FDD9}" type="datetime1">
              <a:rPr lang="vi-VN" smtClean="0"/>
              <a:pPr/>
              <a:t>11/12/2018</a:t>
            </a:fld>
            <a:endParaRPr lang="en-US"/>
          </a:p>
        </p:txBody>
      </p:sp>
      <p:sp>
        <p:nvSpPr>
          <p:cNvPr id="20" name="Footer Placeholder 4"/>
          <p:cNvSpPr>
            <a:spLocks noGrp="1"/>
          </p:cNvSpPr>
          <p:nvPr>
            <p:ph type="ftr" sz="quarter" idx="11"/>
          </p:nvPr>
        </p:nvSpPr>
        <p:spPr>
          <a:xfrm>
            <a:off x="3048000" y="6492876"/>
            <a:ext cx="2895600" cy="365125"/>
          </a:xfrm>
        </p:spPr>
        <p:txBody>
          <a:bodyPr/>
          <a:lstStyle>
            <a:lvl1pPr>
              <a:defRPr sz="1400" b="1">
                <a:solidFill>
                  <a:srgbClr val="002060"/>
                </a:solidFill>
              </a:defRPr>
            </a:lvl1pPr>
          </a:lstStyle>
          <a:p>
            <a:r>
              <a:rPr lang="en-US" smtClean="0"/>
              <a:t>ĐHCNTP TPHCM</a:t>
            </a:r>
            <a:endParaRPr lang="en-US"/>
          </a:p>
        </p:txBody>
      </p:sp>
      <p:sp>
        <p:nvSpPr>
          <p:cNvPr id="21" name="Slide Number Placeholder 5"/>
          <p:cNvSpPr>
            <a:spLocks noGrp="1"/>
          </p:cNvSpPr>
          <p:nvPr>
            <p:ph type="sldNum" sz="quarter" idx="12"/>
          </p:nvPr>
        </p:nvSpPr>
        <p:spPr>
          <a:xfrm>
            <a:off x="6781800" y="6492876"/>
            <a:ext cx="2133600" cy="365125"/>
          </a:xfrm>
        </p:spPr>
        <p:txBody>
          <a:bodyPr/>
          <a:lstStyle>
            <a:lvl1pPr>
              <a:defRPr sz="1400" b="1">
                <a:solidFill>
                  <a:srgbClr val="002060"/>
                </a:solidFill>
              </a:defRPr>
            </a:lvl1pPr>
          </a:lstStyle>
          <a:p>
            <a:fld id="{B6F15528-21DE-4FAA-801E-634DDDAF4B2B}" type="slidenum">
              <a:rPr lang="en-US" smtClean="0"/>
              <a:pPr/>
              <a:t>‹#›</a:t>
            </a:fld>
            <a:endParaRPr lang="en-US"/>
          </a:p>
        </p:txBody>
      </p:sp>
      <p:pic>
        <p:nvPicPr>
          <p:cNvPr id="22" name="Picture 2" descr="E:\1.Giang Day\Document\Logo_CNTP_download\Logo_CNTP_100.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762000" cy="762000"/>
          </a:xfrm>
          <a:prstGeom prst="rect">
            <a:avLst/>
          </a:prstGeom>
          <a:noFill/>
          <a:extLst>
            <a:ext uri="{909E8E84-426E-40DD-AFC4-6F175D3DCCD1}">
              <a14:hiddenFill xmlns:a14="http://schemas.microsoft.com/office/drawing/2010/main">
                <a:solidFill>
                  <a:srgbClr val="FFFFFF"/>
                </a:solidFill>
              </a14:hiddenFill>
            </a:ext>
          </a:extLst>
        </p:spPr>
      </p:pic>
      <p:sp>
        <p:nvSpPr>
          <p:cNvPr id="23" name="Rectangle 22"/>
          <p:cNvSpPr/>
          <p:nvPr userDrawn="1"/>
        </p:nvSpPr>
        <p:spPr>
          <a:xfrm>
            <a:off x="0" y="761999"/>
            <a:ext cx="9144000" cy="72000"/>
          </a:xfrm>
          <a:prstGeom prst="rect">
            <a:avLst/>
          </a:prstGeom>
          <a:gradFill>
            <a:gsLst>
              <a:gs pos="50000">
                <a:srgbClr val="2828F8"/>
              </a:gs>
              <a:gs pos="0">
                <a:schemeClr val="accent5">
                  <a:lumMod val="60000"/>
                  <a:lumOff val="40000"/>
                </a:schemeClr>
              </a:gs>
              <a:gs pos="100000">
                <a:schemeClr val="accent5">
                  <a:lumMod val="60000"/>
                  <a:lumOff val="4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24" name="Rectangle 23"/>
          <p:cNvSpPr/>
          <p:nvPr userDrawn="1"/>
        </p:nvSpPr>
        <p:spPr>
          <a:xfrm>
            <a:off x="0" y="6400800"/>
            <a:ext cx="9144000" cy="72000"/>
          </a:xfrm>
          <a:prstGeom prst="rect">
            <a:avLst/>
          </a:prstGeom>
          <a:gradFill>
            <a:gsLst>
              <a:gs pos="50000">
                <a:srgbClr val="2828F8"/>
              </a:gs>
              <a:gs pos="0">
                <a:schemeClr val="accent5">
                  <a:lumMod val="60000"/>
                  <a:lumOff val="40000"/>
                </a:schemeClr>
              </a:gs>
              <a:gs pos="100000">
                <a:schemeClr val="accent5">
                  <a:lumMod val="60000"/>
                  <a:lumOff val="4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E520534-F365-40A2-ABE0-C9AF97779FD7}" type="datetime1">
              <a:rPr lang="vi-VN" smtClean="0"/>
              <a:pPr/>
              <a:t>11/12/2018</a:t>
            </a:fld>
            <a:endParaRPr lang="en-US"/>
          </a:p>
        </p:txBody>
      </p:sp>
      <p:sp>
        <p:nvSpPr>
          <p:cNvPr id="5" name="Footer Placeholder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mtClean="0"/>
              <a:t>ĐHCNTP TPHCM</a:t>
            </a:r>
            <a:endParaRPr lang="en-US"/>
          </a:p>
        </p:txBody>
      </p:sp>
      <p:sp>
        <p:nvSpPr>
          <p:cNvPr id="6" name="Slide Number Placeholder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Lst>
  <p:hf hd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2362200"/>
            <a:ext cx="9144000" cy="1371600"/>
          </a:xfrm>
        </p:spPr>
        <p:txBody>
          <a:bodyPr>
            <a:normAutofit fontScale="90000"/>
          </a:bodyPr>
          <a:lstStyle/>
          <a:p>
            <a:r>
              <a:rPr lang="en-US" dirty="0" smtClean="0"/>
              <a:t/>
            </a:r>
            <a:br>
              <a:rPr lang="en-US" dirty="0" smtClean="0"/>
            </a:br>
            <a:r>
              <a:rPr lang="en-US" b="1" dirty="0" err="1"/>
              <a:t>Chương</a:t>
            </a:r>
            <a:r>
              <a:rPr lang="en-US" b="1" dirty="0"/>
              <a:t> </a:t>
            </a:r>
            <a:r>
              <a:rPr lang="en-US" b="1" dirty="0" smtClean="0"/>
              <a:t>6: </a:t>
            </a:r>
            <a:r>
              <a:rPr lang="en-US" b="1" dirty="0"/>
              <a:t>HỆ THỐNG VẬN CHUYỂN VÀ PHÂN PHỐI KHÔNG KHÍ </a:t>
            </a:r>
            <a:r>
              <a:rPr lang="en-US" dirty="0"/>
              <a:t/>
            </a:r>
            <a:br>
              <a:rPr lang="en-US" dirty="0"/>
            </a:br>
            <a:r>
              <a:rPr lang="en-US" dirty="0" smtClean="0"/>
              <a:t> </a:t>
            </a:r>
            <a:endParaRPr lang="vi-VN" dirty="0"/>
          </a:p>
        </p:txBody>
      </p:sp>
      <p:sp>
        <p:nvSpPr>
          <p:cNvPr id="3" name="Subtitle 2"/>
          <p:cNvSpPr>
            <a:spLocks noGrp="1"/>
          </p:cNvSpPr>
          <p:nvPr>
            <p:ph type="subTitle" idx="1"/>
          </p:nvPr>
        </p:nvSpPr>
        <p:spPr>
          <a:xfrm>
            <a:off x="1371600" y="3886200"/>
            <a:ext cx="6477000" cy="2209800"/>
          </a:xfrm>
        </p:spPr>
        <p:txBody>
          <a:bodyPr>
            <a:normAutofit fontScale="77500" lnSpcReduction="20000"/>
          </a:bodyPr>
          <a:lstStyle/>
          <a:p>
            <a:r>
              <a:rPr lang="en-US" dirty="0" err="1" smtClean="0"/>
              <a:t>Giảng</a:t>
            </a:r>
            <a:r>
              <a:rPr lang="en-US" dirty="0" smtClean="0"/>
              <a:t> </a:t>
            </a:r>
            <a:r>
              <a:rPr lang="en-US" dirty="0" err="1" smtClean="0"/>
              <a:t>viên</a:t>
            </a:r>
            <a:r>
              <a:rPr lang="en-US" dirty="0" smtClean="0"/>
              <a:t>: </a:t>
            </a:r>
            <a:r>
              <a:rPr lang="en-US" dirty="0" err="1" smtClean="0"/>
              <a:t>Nguyễn</a:t>
            </a:r>
            <a:r>
              <a:rPr lang="en-US" dirty="0" smtClean="0"/>
              <a:t> </a:t>
            </a:r>
            <a:r>
              <a:rPr lang="en-US" dirty="0" err="1" smtClean="0"/>
              <a:t>Thị</a:t>
            </a:r>
            <a:r>
              <a:rPr lang="en-US" dirty="0" smtClean="0"/>
              <a:t> </a:t>
            </a:r>
            <a:r>
              <a:rPr lang="en-US" dirty="0" err="1" smtClean="0"/>
              <a:t>Út</a:t>
            </a:r>
            <a:r>
              <a:rPr lang="en-US" dirty="0" smtClean="0"/>
              <a:t> </a:t>
            </a:r>
            <a:r>
              <a:rPr lang="en-US" dirty="0" err="1" smtClean="0"/>
              <a:t>Hiền</a:t>
            </a:r>
            <a:endParaRPr lang="en-US" dirty="0" smtClean="0"/>
          </a:p>
          <a:p>
            <a:r>
              <a:rPr lang="en-US" dirty="0" err="1" smtClean="0"/>
              <a:t>Bộ</a:t>
            </a:r>
            <a:r>
              <a:rPr lang="en-US" dirty="0" smtClean="0"/>
              <a:t> </a:t>
            </a:r>
            <a:r>
              <a:rPr lang="en-US" dirty="0" err="1" smtClean="0"/>
              <a:t>môn</a:t>
            </a:r>
            <a:r>
              <a:rPr lang="en-US" dirty="0" smtClean="0"/>
              <a:t>: </a:t>
            </a:r>
            <a:r>
              <a:rPr lang="en-US" dirty="0" err="1" smtClean="0"/>
              <a:t>Công</a:t>
            </a:r>
            <a:r>
              <a:rPr lang="en-US" dirty="0" smtClean="0"/>
              <a:t> </a:t>
            </a:r>
            <a:r>
              <a:rPr lang="en-US" dirty="0" err="1" smtClean="0"/>
              <a:t>Nghệ</a:t>
            </a:r>
            <a:r>
              <a:rPr lang="en-US" dirty="0" smtClean="0"/>
              <a:t> </a:t>
            </a:r>
            <a:r>
              <a:rPr lang="en-US" dirty="0" err="1"/>
              <a:t>Cơ</a:t>
            </a:r>
            <a:r>
              <a:rPr lang="en-US" dirty="0"/>
              <a:t> </a:t>
            </a:r>
            <a:r>
              <a:rPr lang="en-US" dirty="0" err="1" smtClean="0"/>
              <a:t>Nhiệt</a:t>
            </a:r>
            <a:endParaRPr lang="en-US" dirty="0"/>
          </a:p>
          <a:p>
            <a:r>
              <a:rPr lang="en-US" dirty="0" err="1"/>
              <a:t>Khoa</a:t>
            </a:r>
            <a:r>
              <a:rPr lang="en-US" dirty="0"/>
              <a:t> </a:t>
            </a:r>
            <a:r>
              <a:rPr lang="en-US" dirty="0" err="1"/>
              <a:t>Công</a:t>
            </a:r>
            <a:r>
              <a:rPr lang="en-US" dirty="0"/>
              <a:t> </a:t>
            </a:r>
            <a:r>
              <a:rPr lang="en-US" dirty="0" err="1"/>
              <a:t>Nghệ</a:t>
            </a:r>
            <a:r>
              <a:rPr lang="en-US" dirty="0"/>
              <a:t> </a:t>
            </a:r>
            <a:r>
              <a:rPr lang="en-US" dirty="0" err="1"/>
              <a:t>Cơ</a:t>
            </a:r>
            <a:r>
              <a:rPr lang="en-US" dirty="0"/>
              <a:t> </a:t>
            </a:r>
            <a:r>
              <a:rPr lang="en-US" dirty="0" err="1"/>
              <a:t>Khí</a:t>
            </a:r>
            <a:endParaRPr lang="en-US" dirty="0"/>
          </a:p>
          <a:p>
            <a:r>
              <a:rPr lang="en-US" dirty="0" err="1"/>
              <a:t>Đại</a:t>
            </a:r>
            <a:r>
              <a:rPr lang="en-US" dirty="0"/>
              <a:t> </a:t>
            </a:r>
            <a:r>
              <a:rPr lang="en-US" dirty="0" err="1"/>
              <a:t>học</a:t>
            </a:r>
            <a:r>
              <a:rPr lang="en-US" dirty="0"/>
              <a:t> </a:t>
            </a:r>
            <a:r>
              <a:rPr lang="en-US" dirty="0" err="1"/>
              <a:t>Công</a:t>
            </a:r>
            <a:r>
              <a:rPr lang="en-US" dirty="0"/>
              <a:t> </a:t>
            </a:r>
            <a:r>
              <a:rPr lang="en-US" dirty="0" err="1"/>
              <a:t>Nghiệp</a:t>
            </a:r>
            <a:r>
              <a:rPr lang="en-US" dirty="0"/>
              <a:t> </a:t>
            </a:r>
            <a:r>
              <a:rPr lang="en-US" dirty="0" err="1"/>
              <a:t>Thực</a:t>
            </a:r>
            <a:r>
              <a:rPr lang="en-US" dirty="0"/>
              <a:t> </a:t>
            </a:r>
            <a:r>
              <a:rPr lang="en-US" dirty="0" err="1"/>
              <a:t>Phẩm</a:t>
            </a:r>
            <a:r>
              <a:rPr lang="en-US" dirty="0"/>
              <a:t> TP.HCM</a:t>
            </a:r>
          </a:p>
          <a:p>
            <a:r>
              <a:rPr lang="en-US" dirty="0" err="1" smtClean="0"/>
              <a:t>Email:hienntu@cntp.edu.vn</a:t>
            </a:r>
            <a:endParaRPr lang="vi-VN" dirty="0"/>
          </a:p>
          <a:p>
            <a:endParaRPr lang="vi-VN" dirty="0"/>
          </a:p>
        </p:txBody>
      </p:sp>
      <p:sp>
        <p:nvSpPr>
          <p:cNvPr id="11" name="Date Placeholder 3"/>
          <p:cNvSpPr>
            <a:spLocks noGrp="1"/>
          </p:cNvSpPr>
          <p:nvPr>
            <p:ph type="dt" sz="half" idx="10"/>
          </p:nvPr>
        </p:nvSpPr>
        <p:spPr/>
        <p:txBody>
          <a:bodyPr/>
          <a:lstStyle/>
          <a:p>
            <a:fld id="{8B061F51-9C14-483F-AB8C-737894C2CC99}" type="datetime1">
              <a:rPr lang="vi-VN" b="1" smtClean="0"/>
              <a:pPr/>
              <a:t>11/12/2018</a:t>
            </a:fld>
            <a:endParaRPr lang="en-US" b="1"/>
          </a:p>
        </p:txBody>
      </p:sp>
      <p:sp>
        <p:nvSpPr>
          <p:cNvPr id="12" name="Footer Placeholder 4"/>
          <p:cNvSpPr>
            <a:spLocks noGrp="1"/>
          </p:cNvSpPr>
          <p:nvPr>
            <p:ph type="ftr" sz="quarter" idx="11"/>
          </p:nvPr>
        </p:nvSpPr>
        <p:spPr/>
        <p:txBody>
          <a:bodyPr/>
          <a:lstStyle/>
          <a:p>
            <a:r>
              <a:rPr lang="en-US" dirty="0" smtClean="0"/>
              <a:t>ĐHCNTP TPHCM</a:t>
            </a:r>
            <a:endParaRPr lang="en-US" dirty="0"/>
          </a:p>
        </p:txBody>
      </p:sp>
      <p:sp>
        <p:nvSpPr>
          <p:cNvPr id="13" name="Slide Number Placeholder 5"/>
          <p:cNvSpPr>
            <a:spLocks noGrp="1"/>
          </p:cNvSpPr>
          <p:nvPr>
            <p:ph type="sldNum" sz="quarter" idx="12"/>
          </p:nvPr>
        </p:nvSpPr>
        <p:spPr/>
        <p:txBody>
          <a:bodyPr/>
          <a:lstStyle/>
          <a:p>
            <a:r>
              <a:rPr lang="en-US" smtClean="0"/>
              <a:t>Page </a:t>
            </a:r>
            <a:fld id="{B6F15528-21DE-4FAA-801E-634DDDAF4B2B}" type="slidenum">
              <a:rPr lang="en-US" smtClean="0"/>
              <a:pPr/>
              <a:t>1</a:t>
            </a:fld>
            <a:endParaRPr lang="en-US"/>
          </a:p>
        </p:txBody>
      </p:sp>
    </p:spTree>
    <p:extLst>
      <p:ext uri="{BB962C8B-B14F-4D97-AF65-F5344CB8AC3E}">
        <p14:creationId xmlns:p14="http://schemas.microsoft.com/office/powerpoint/2010/main" val="87139846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6.3  </a:t>
            </a:r>
            <a:r>
              <a:rPr lang="en-US" dirty="0" err="1"/>
              <a:t>Các</a:t>
            </a:r>
            <a:r>
              <a:rPr lang="en-US" dirty="0"/>
              <a:t> </a:t>
            </a:r>
            <a:r>
              <a:rPr lang="en-US" dirty="0" err="1"/>
              <a:t>phương</a:t>
            </a:r>
            <a:r>
              <a:rPr lang="en-US" dirty="0"/>
              <a:t> </a:t>
            </a:r>
            <a:r>
              <a:rPr lang="en-US" dirty="0" err="1"/>
              <a:t>pháp</a:t>
            </a:r>
            <a:r>
              <a:rPr lang="en-US" dirty="0"/>
              <a:t> </a:t>
            </a:r>
            <a:r>
              <a:rPr lang="en-US" dirty="0" err="1"/>
              <a:t>thiết</a:t>
            </a:r>
            <a:r>
              <a:rPr lang="en-US" dirty="0"/>
              <a:t> </a:t>
            </a:r>
            <a:r>
              <a:rPr lang="en-US" dirty="0" err="1"/>
              <a:t>kế</a:t>
            </a:r>
            <a:r>
              <a:rPr lang="en-US" dirty="0"/>
              <a:t> </a:t>
            </a:r>
            <a:r>
              <a:rPr lang="en-US" dirty="0" err="1"/>
              <a:t>đường</a:t>
            </a:r>
            <a:r>
              <a:rPr lang="en-US" dirty="0"/>
              <a:t> </a:t>
            </a:r>
            <a:r>
              <a:rPr lang="en-US" dirty="0" err="1"/>
              <a:t>ống</a:t>
            </a:r>
            <a:r>
              <a:rPr lang="en-US" dirty="0"/>
              <a:t> </a:t>
            </a:r>
            <a:r>
              <a:rPr lang="en-US" dirty="0" err="1"/>
              <a:t>gió</a:t>
            </a:r>
            <a:r>
              <a:rPr lang="en-US" dirty="0"/>
              <a:t> </a:t>
            </a:r>
          </a:p>
        </p:txBody>
      </p:sp>
      <p:sp>
        <p:nvSpPr>
          <p:cNvPr id="3" name="Content Placeholder 2"/>
          <p:cNvSpPr>
            <a:spLocks noGrp="1"/>
          </p:cNvSpPr>
          <p:nvPr>
            <p:ph idx="1"/>
          </p:nvPr>
        </p:nvSpPr>
        <p:spPr/>
        <p:txBody>
          <a:bodyPr/>
          <a:lstStyle/>
          <a:p>
            <a:r>
              <a:rPr lang="en-US" dirty="0"/>
              <a:t>	</a:t>
            </a:r>
            <a:r>
              <a:rPr lang="en-US" dirty="0" smtClean="0"/>
              <a:t>6.3.1.Tổng </a:t>
            </a:r>
            <a:r>
              <a:rPr lang="en-US" dirty="0" err="1"/>
              <a:t>quan</a:t>
            </a:r>
            <a:r>
              <a:rPr lang="en-US" dirty="0"/>
              <a:t> </a:t>
            </a:r>
            <a:r>
              <a:rPr lang="en-US" dirty="0" err="1"/>
              <a:t>các</a:t>
            </a:r>
            <a:r>
              <a:rPr lang="en-US" dirty="0"/>
              <a:t> </a:t>
            </a:r>
            <a:r>
              <a:rPr lang="en-US" dirty="0" err="1"/>
              <a:t>phương</a:t>
            </a:r>
            <a:r>
              <a:rPr lang="en-US" dirty="0"/>
              <a:t> </a:t>
            </a:r>
            <a:r>
              <a:rPr lang="en-US" dirty="0" err="1"/>
              <a:t>pháp</a:t>
            </a:r>
            <a:endParaRPr lang="en-US" dirty="0"/>
          </a:p>
          <a:p>
            <a:r>
              <a:rPr lang="en-US" dirty="0"/>
              <a:t>	6.3.2. </a:t>
            </a:r>
            <a:r>
              <a:rPr lang="en-US" dirty="0" err="1"/>
              <a:t>Phương</a:t>
            </a:r>
            <a:r>
              <a:rPr lang="en-US" dirty="0"/>
              <a:t> </a:t>
            </a:r>
            <a:r>
              <a:rPr lang="en-US" dirty="0" err="1"/>
              <a:t>pháp</a:t>
            </a:r>
            <a:r>
              <a:rPr lang="en-US" dirty="0"/>
              <a:t> ma </a:t>
            </a:r>
            <a:r>
              <a:rPr lang="en-US" dirty="0" err="1"/>
              <a:t>sát</a:t>
            </a:r>
            <a:r>
              <a:rPr lang="en-US" dirty="0"/>
              <a:t> </a:t>
            </a:r>
            <a:r>
              <a:rPr lang="en-US" dirty="0" err="1"/>
              <a:t>đồng</a:t>
            </a:r>
            <a:r>
              <a:rPr lang="en-US" dirty="0"/>
              <a:t> </a:t>
            </a:r>
            <a:r>
              <a:rPr lang="en-US" dirty="0" err="1"/>
              <a:t>đều</a:t>
            </a:r>
            <a:endParaRPr lang="en-US" dirty="0"/>
          </a:p>
          <a:p>
            <a:endParaRPr lang="en-US" dirty="0"/>
          </a:p>
        </p:txBody>
      </p:sp>
      <p:sp>
        <p:nvSpPr>
          <p:cNvPr id="4" name="Date Placeholder 3"/>
          <p:cNvSpPr>
            <a:spLocks noGrp="1"/>
          </p:cNvSpPr>
          <p:nvPr>
            <p:ph type="dt" sz="half" idx="10"/>
          </p:nvPr>
        </p:nvSpPr>
        <p:spPr/>
        <p:txBody>
          <a:bodyPr/>
          <a:lstStyle/>
          <a:p>
            <a:fld id="{D1B17113-498B-4842-8E59-FE864344FDD9}" type="datetime1">
              <a:rPr lang="vi-VN" smtClean="0"/>
              <a:pPr/>
              <a:t>11/12/2018</a:t>
            </a:fld>
            <a:endParaRPr lang="en-US"/>
          </a:p>
        </p:txBody>
      </p:sp>
      <p:sp>
        <p:nvSpPr>
          <p:cNvPr id="5" name="Footer Placeholder 4"/>
          <p:cNvSpPr>
            <a:spLocks noGrp="1"/>
          </p:cNvSpPr>
          <p:nvPr>
            <p:ph type="ftr" sz="quarter" idx="11"/>
          </p:nvPr>
        </p:nvSpPr>
        <p:spPr/>
        <p:txBody>
          <a:bodyPr/>
          <a:lstStyle/>
          <a:p>
            <a:r>
              <a:rPr lang="en-US" smtClean="0"/>
              <a:t>ĐHCNTP TPHCM</a:t>
            </a:r>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2</a:t>
            </a:fld>
            <a:endParaRPr lang="en-US"/>
          </a:p>
        </p:txBody>
      </p:sp>
    </p:spTree>
    <p:extLst>
      <p:ext uri="{BB962C8B-B14F-4D97-AF65-F5344CB8AC3E}">
        <p14:creationId xmlns:p14="http://schemas.microsoft.com/office/powerpoint/2010/main" val="1593412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4" name="Date Placeholder 3"/>
          <p:cNvSpPr>
            <a:spLocks noGrp="1"/>
          </p:cNvSpPr>
          <p:nvPr>
            <p:ph type="dt" sz="half" idx="10"/>
          </p:nvPr>
        </p:nvSpPr>
        <p:spPr/>
        <p:txBody>
          <a:bodyPr/>
          <a:lstStyle/>
          <a:p>
            <a:fld id="{D1B17113-498B-4842-8E59-FE864344FDD9}" type="datetime1">
              <a:rPr lang="vi-VN" smtClean="0"/>
              <a:pPr/>
              <a:t>11/12/2018</a:t>
            </a:fld>
            <a:endParaRPr lang="en-US"/>
          </a:p>
        </p:txBody>
      </p:sp>
      <p:sp>
        <p:nvSpPr>
          <p:cNvPr id="5" name="Footer Placeholder 4"/>
          <p:cNvSpPr>
            <a:spLocks noGrp="1"/>
          </p:cNvSpPr>
          <p:nvPr>
            <p:ph type="ftr" sz="quarter" idx="11"/>
          </p:nvPr>
        </p:nvSpPr>
        <p:spPr/>
        <p:txBody>
          <a:bodyPr/>
          <a:lstStyle/>
          <a:p>
            <a:r>
              <a:rPr lang="en-US" smtClean="0"/>
              <a:t>ĐHCNTP TPHCM</a:t>
            </a:r>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3</a:t>
            </a:fld>
            <a:endParaRPr lang="en-US"/>
          </a:p>
        </p:txBody>
      </p:sp>
      <p:sp>
        <p:nvSpPr>
          <p:cNvPr id="7" name="AutoShape 2" descr="Image result for báº£n váº½ ÄÆ°Æ¡ng á»ng giÃ³"/>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AutoShape 4" descr="Image result for báº£n váº½ ÄÆ°Æ¡ng á»ng giÃ³"/>
          <p:cNvSpPr>
            <a:spLocks noGrp="1" noChangeAspect="1" noChangeArrowheads="1"/>
          </p:cNvSpPr>
          <p:nvPr>
            <p:ph idx="1"/>
          </p:nvPr>
        </p:nvSpPr>
        <p:spPr bwMode="auto">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3318" name="Picture 6" descr="Image result for báº£n váº½ ÄÆ°Æ¡ng á»ng giÃ³"/>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9803" y="1600200"/>
            <a:ext cx="7867650" cy="3657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943861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4" name="Date Placeholder 3"/>
          <p:cNvSpPr>
            <a:spLocks noGrp="1"/>
          </p:cNvSpPr>
          <p:nvPr>
            <p:ph type="dt" sz="half" idx="10"/>
          </p:nvPr>
        </p:nvSpPr>
        <p:spPr/>
        <p:txBody>
          <a:bodyPr/>
          <a:lstStyle/>
          <a:p>
            <a:fld id="{D1B17113-498B-4842-8E59-FE864344FDD9}" type="datetime1">
              <a:rPr lang="vi-VN" smtClean="0"/>
              <a:pPr/>
              <a:t>11/12/2018</a:t>
            </a:fld>
            <a:endParaRPr lang="en-US"/>
          </a:p>
        </p:txBody>
      </p:sp>
      <p:sp>
        <p:nvSpPr>
          <p:cNvPr id="5" name="Footer Placeholder 4"/>
          <p:cNvSpPr>
            <a:spLocks noGrp="1"/>
          </p:cNvSpPr>
          <p:nvPr>
            <p:ph type="ftr" sz="quarter" idx="11"/>
          </p:nvPr>
        </p:nvSpPr>
        <p:spPr/>
        <p:txBody>
          <a:bodyPr/>
          <a:lstStyle/>
          <a:p>
            <a:r>
              <a:rPr lang="en-US" smtClean="0"/>
              <a:t>ĐHCNTP TPHCM</a:t>
            </a:r>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4</a:t>
            </a:fld>
            <a:endParaRPr lang="en-US"/>
          </a:p>
        </p:txBody>
      </p:sp>
      <p:pic>
        <p:nvPicPr>
          <p:cNvPr id="14338" name="Picture 2" descr="Image result for báº£n váº½ ÄÆ°Æ¡ng á»ng giÃ³"/>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22184" y="1295400"/>
            <a:ext cx="8000254" cy="45172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405939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
        <p:nvSpPr>
          <p:cNvPr id="4" name="Date Placeholder 3"/>
          <p:cNvSpPr>
            <a:spLocks noGrp="1"/>
          </p:cNvSpPr>
          <p:nvPr>
            <p:ph type="dt" sz="half" idx="10"/>
          </p:nvPr>
        </p:nvSpPr>
        <p:spPr/>
        <p:txBody>
          <a:bodyPr/>
          <a:lstStyle/>
          <a:p>
            <a:fld id="{D1B17113-498B-4842-8E59-FE864344FDD9}" type="datetime1">
              <a:rPr lang="vi-VN" smtClean="0"/>
              <a:pPr/>
              <a:t>11/12/2018</a:t>
            </a:fld>
            <a:endParaRPr lang="en-US"/>
          </a:p>
        </p:txBody>
      </p:sp>
      <p:sp>
        <p:nvSpPr>
          <p:cNvPr id="5" name="Footer Placeholder 4"/>
          <p:cNvSpPr>
            <a:spLocks noGrp="1"/>
          </p:cNvSpPr>
          <p:nvPr>
            <p:ph type="ftr" sz="quarter" idx="11"/>
          </p:nvPr>
        </p:nvSpPr>
        <p:spPr/>
        <p:txBody>
          <a:bodyPr/>
          <a:lstStyle/>
          <a:p>
            <a:r>
              <a:rPr lang="en-US" smtClean="0"/>
              <a:t>ĐHCNTP TPHCM</a:t>
            </a:r>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5</a:t>
            </a:fld>
            <a:endParaRPr lang="en-US"/>
          </a:p>
        </p:txBody>
      </p:sp>
      <p:pic>
        <p:nvPicPr>
          <p:cNvPr id="7" name="Picture 6"/>
          <p:cNvPicPr>
            <a:picLocks noChangeAspect="1"/>
          </p:cNvPicPr>
          <p:nvPr/>
        </p:nvPicPr>
        <p:blipFill>
          <a:blip r:embed="rId2"/>
          <a:stretch>
            <a:fillRect/>
          </a:stretch>
        </p:blipFill>
        <p:spPr>
          <a:xfrm>
            <a:off x="258248" y="1524000"/>
            <a:ext cx="8658225" cy="3457575"/>
          </a:xfrm>
          <a:prstGeom prst="rect">
            <a:avLst/>
          </a:prstGeom>
        </p:spPr>
      </p:pic>
    </p:spTree>
    <p:extLst>
      <p:ext uri="{BB962C8B-B14F-4D97-AF65-F5344CB8AC3E}">
        <p14:creationId xmlns:p14="http://schemas.microsoft.com/office/powerpoint/2010/main" val="154451984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6.3.1.Tổng </a:t>
            </a:r>
            <a:r>
              <a:rPr lang="en-US" dirty="0" err="1"/>
              <a:t>quan</a:t>
            </a:r>
            <a:r>
              <a:rPr lang="en-US" dirty="0"/>
              <a:t> </a:t>
            </a:r>
            <a:r>
              <a:rPr lang="en-US" dirty="0" err="1"/>
              <a:t>các</a:t>
            </a:r>
            <a:r>
              <a:rPr lang="en-US" dirty="0"/>
              <a:t> </a:t>
            </a:r>
            <a:r>
              <a:rPr lang="en-US" dirty="0" err="1"/>
              <a:t>phương</a:t>
            </a:r>
            <a:r>
              <a:rPr lang="en-US" dirty="0"/>
              <a:t> </a:t>
            </a:r>
            <a:r>
              <a:rPr lang="en-US" dirty="0" err="1" smtClean="0"/>
              <a:t>pháp</a:t>
            </a:r>
            <a:endParaRPr lang="en-US" dirty="0"/>
          </a:p>
        </p:txBody>
      </p:sp>
      <p:sp>
        <p:nvSpPr>
          <p:cNvPr id="3" name="Content Placeholder 2"/>
          <p:cNvSpPr>
            <a:spLocks noGrp="1"/>
          </p:cNvSpPr>
          <p:nvPr>
            <p:ph idx="1"/>
          </p:nvPr>
        </p:nvSpPr>
        <p:spPr/>
        <p:txBody>
          <a:bodyPr/>
          <a:lstStyle/>
          <a:p>
            <a:r>
              <a:rPr lang="vi-VN" dirty="0"/>
              <a:t>- </a:t>
            </a:r>
            <a:r>
              <a:rPr lang="vi-VN" dirty="0">
                <a:solidFill>
                  <a:srgbClr val="FF0000"/>
                </a:solidFill>
              </a:rPr>
              <a:t>Phương pháp tính toán lý thuyết: </a:t>
            </a:r>
            <a:r>
              <a:rPr lang="vi-VN" dirty="0"/>
              <a:t>Phương pháp này dựa vào các công thức lý thuyết và tính toán tuần tự  kích thước đường ống tuần tự từ đầu đến cuối tuyến ống </a:t>
            </a:r>
            <a:r>
              <a:rPr lang="vi-VN" dirty="0">
                <a:solidFill>
                  <a:srgbClr val="FF0000"/>
                </a:solidFill>
              </a:rPr>
              <a:t>sao cho áp suất tĩnh ở các vị trí lắp các miệng thổi và hút không đổi</a:t>
            </a:r>
            <a:r>
              <a:rPr lang="vi-VN" dirty="0"/>
              <a:t>. Đây là phương pháp có thể coi là chính xác nhất. Tuy nhiên phương pháp này tính toán khá phức tạp.</a:t>
            </a:r>
            <a:endParaRPr lang="en-US" dirty="0"/>
          </a:p>
        </p:txBody>
      </p:sp>
      <p:sp>
        <p:nvSpPr>
          <p:cNvPr id="4" name="Date Placeholder 3"/>
          <p:cNvSpPr>
            <a:spLocks noGrp="1"/>
          </p:cNvSpPr>
          <p:nvPr>
            <p:ph type="dt" sz="half" idx="10"/>
          </p:nvPr>
        </p:nvSpPr>
        <p:spPr/>
        <p:txBody>
          <a:bodyPr/>
          <a:lstStyle/>
          <a:p>
            <a:fld id="{D1B17113-498B-4842-8E59-FE864344FDD9}" type="datetime1">
              <a:rPr lang="vi-VN" smtClean="0"/>
              <a:pPr/>
              <a:t>11/12/2018</a:t>
            </a:fld>
            <a:endParaRPr lang="en-US"/>
          </a:p>
        </p:txBody>
      </p:sp>
      <p:sp>
        <p:nvSpPr>
          <p:cNvPr id="5" name="Footer Placeholder 4"/>
          <p:cNvSpPr>
            <a:spLocks noGrp="1"/>
          </p:cNvSpPr>
          <p:nvPr>
            <p:ph type="ftr" sz="quarter" idx="11"/>
          </p:nvPr>
        </p:nvSpPr>
        <p:spPr/>
        <p:txBody>
          <a:bodyPr/>
          <a:lstStyle/>
          <a:p>
            <a:r>
              <a:rPr lang="en-US" smtClean="0"/>
              <a:t>ĐHCNTP TPHCM</a:t>
            </a:r>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6</a:t>
            </a:fld>
            <a:endParaRPr lang="en-US"/>
          </a:p>
        </p:txBody>
      </p:sp>
    </p:spTree>
    <p:extLst>
      <p:ext uri="{BB962C8B-B14F-4D97-AF65-F5344CB8AC3E}">
        <p14:creationId xmlns:p14="http://schemas.microsoft.com/office/powerpoint/2010/main" val="366539120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a:t> </a:t>
            </a:r>
            <a:r>
              <a:rPr lang="en-US" dirty="0"/>
              <a:t>6.3.1.Tổng </a:t>
            </a:r>
            <a:r>
              <a:rPr lang="en-US" dirty="0" err="1"/>
              <a:t>quan</a:t>
            </a:r>
            <a:r>
              <a:rPr lang="en-US" dirty="0"/>
              <a:t> </a:t>
            </a:r>
            <a:r>
              <a:rPr lang="en-US" dirty="0" err="1"/>
              <a:t>các</a:t>
            </a:r>
            <a:r>
              <a:rPr lang="en-US" dirty="0"/>
              <a:t> </a:t>
            </a:r>
            <a:r>
              <a:rPr lang="en-US" dirty="0" err="1"/>
              <a:t>phương</a:t>
            </a:r>
            <a:r>
              <a:rPr lang="en-US" dirty="0"/>
              <a:t> </a:t>
            </a:r>
            <a:r>
              <a:rPr lang="en-US" dirty="0" err="1"/>
              <a:t>pháp</a:t>
            </a:r>
            <a:endParaRPr lang="en-US" dirty="0"/>
          </a:p>
        </p:txBody>
      </p:sp>
      <p:sp>
        <p:nvSpPr>
          <p:cNvPr id="3" name="Content Placeholder 2"/>
          <p:cNvSpPr>
            <a:spLocks noGrp="1"/>
          </p:cNvSpPr>
          <p:nvPr>
            <p:ph idx="1"/>
          </p:nvPr>
        </p:nvSpPr>
        <p:spPr/>
        <p:txBody>
          <a:bodyPr/>
          <a:lstStyle/>
          <a:p>
            <a:r>
              <a:rPr lang="vi-VN" dirty="0"/>
              <a:t> </a:t>
            </a:r>
            <a:r>
              <a:rPr lang="vi-VN" dirty="0">
                <a:solidFill>
                  <a:srgbClr val="FF0000"/>
                </a:solidFill>
              </a:rPr>
              <a:t>Phương pháp  giảm dần tốc </a:t>
            </a:r>
            <a:r>
              <a:rPr lang="vi-VN" dirty="0" smtClean="0">
                <a:solidFill>
                  <a:srgbClr val="FF0000"/>
                </a:solidFill>
              </a:rPr>
              <a:t>độ</a:t>
            </a:r>
            <a:r>
              <a:rPr lang="en-US" dirty="0" smtClean="0"/>
              <a:t>: </a:t>
            </a:r>
            <a:r>
              <a:rPr lang="vi-VN" dirty="0" smtClean="0"/>
              <a:t>Người </a:t>
            </a:r>
            <a:r>
              <a:rPr lang="vi-VN" dirty="0"/>
              <a:t>thiết kế </a:t>
            </a:r>
            <a:r>
              <a:rPr lang="vi-VN" dirty="0">
                <a:solidFill>
                  <a:srgbClr val="FF0000"/>
                </a:solidFill>
              </a:rPr>
              <a:t>bằng kinh nghiệm </a:t>
            </a:r>
            <a:r>
              <a:rPr lang="vi-VN" dirty="0"/>
              <a:t>của mình </a:t>
            </a:r>
            <a:r>
              <a:rPr lang="vi-VN" dirty="0">
                <a:solidFill>
                  <a:srgbClr val="FF0000"/>
                </a:solidFill>
              </a:rPr>
              <a:t>chủ động thiết kế giảm dần tốc độ theo chiều chuyển động của dòng không khí trong đường ống</a:t>
            </a:r>
            <a:r>
              <a:rPr lang="vi-VN" dirty="0"/>
              <a:t>. Đây là phương pháp thiết kế tương đối nhanh nhưng phụ thuộc nhiều vào chủ quan người thiết kế và khó đánh giá được mức độ chính xác. Khi thiết kế theo phương pháp này hệ thống bắt buộc phải lắp các van điều chỉnh lưu lượng gió. - </a:t>
            </a:r>
            <a:endParaRPr lang="en-US" dirty="0"/>
          </a:p>
        </p:txBody>
      </p:sp>
      <p:sp>
        <p:nvSpPr>
          <p:cNvPr id="4" name="Date Placeholder 3"/>
          <p:cNvSpPr>
            <a:spLocks noGrp="1"/>
          </p:cNvSpPr>
          <p:nvPr>
            <p:ph type="dt" sz="half" idx="10"/>
          </p:nvPr>
        </p:nvSpPr>
        <p:spPr/>
        <p:txBody>
          <a:bodyPr/>
          <a:lstStyle/>
          <a:p>
            <a:fld id="{D1B17113-498B-4842-8E59-FE864344FDD9}" type="datetime1">
              <a:rPr lang="vi-VN" smtClean="0"/>
              <a:pPr/>
              <a:t>11/12/2018</a:t>
            </a:fld>
            <a:endParaRPr lang="en-US"/>
          </a:p>
        </p:txBody>
      </p:sp>
      <p:sp>
        <p:nvSpPr>
          <p:cNvPr id="5" name="Footer Placeholder 4"/>
          <p:cNvSpPr>
            <a:spLocks noGrp="1"/>
          </p:cNvSpPr>
          <p:nvPr>
            <p:ph type="ftr" sz="quarter" idx="11"/>
          </p:nvPr>
        </p:nvSpPr>
        <p:spPr/>
        <p:txBody>
          <a:bodyPr/>
          <a:lstStyle/>
          <a:p>
            <a:r>
              <a:rPr lang="en-US" smtClean="0"/>
              <a:t>ĐHCNTP TPHCM</a:t>
            </a:r>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7</a:t>
            </a:fld>
            <a:endParaRPr lang="en-US"/>
          </a:p>
        </p:txBody>
      </p:sp>
    </p:spTree>
    <p:extLst>
      <p:ext uri="{BB962C8B-B14F-4D97-AF65-F5344CB8AC3E}">
        <p14:creationId xmlns:p14="http://schemas.microsoft.com/office/powerpoint/2010/main" val="219471156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6.3.1.Tổng </a:t>
            </a:r>
            <a:r>
              <a:rPr lang="en-US" dirty="0" err="1"/>
              <a:t>quan</a:t>
            </a:r>
            <a:r>
              <a:rPr lang="en-US" dirty="0"/>
              <a:t> </a:t>
            </a:r>
            <a:r>
              <a:rPr lang="en-US" dirty="0" err="1"/>
              <a:t>các</a:t>
            </a:r>
            <a:r>
              <a:rPr lang="en-US" dirty="0"/>
              <a:t> </a:t>
            </a:r>
            <a:r>
              <a:rPr lang="en-US" dirty="0" err="1"/>
              <a:t>phương</a:t>
            </a:r>
            <a:r>
              <a:rPr lang="en-US" dirty="0"/>
              <a:t> </a:t>
            </a:r>
            <a:r>
              <a:rPr lang="en-US" dirty="0" err="1"/>
              <a:t>pháp</a:t>
            </a:r>
            <a:endParaRPr lang="en-US" dirty="0"/>
          </a:p>
        </p:txBody>
      </p:sp>
      <p:sp>
        <p:nvSpPr>
          <p:cNvPr id="3" name="Content Placeholder 2"/>
          <p:cNvSpPr>
            <a:spLocks noGrp="1"/>
          </p:cNvSpPr>
          <p:nvPr>
            <p:ph idx="1"/>
          </p:nvPr>
        </p:nvSpPr>
        <p:spPr/>
        <p:txBody>
          <a:bodyPr>
            <a:normAutofit fontScale="92500" lnSpcReduction="10000"/>
          </a:bodyPr>
          <a:lstStyle/>
          <a:p>
            <a:r>
              <a:rPr lang="vi-VN" dirty="0"/>
              <a:t> Phương pháp ma sát đồng đều</a:t>
            </a:r>
            <a:r>
              <a:rPr lang="vi-VN" dirty="0" smtClean="0"/>
              <a:t>:</a:t>
            </a:r>
            <a:endParaRPr lang="en-US" dirty="0" smtClean="0"/>
          </a:p>
          <a:p>
            <a:r>
              <a:rPr lang="vi-VN" dirty="0" smtClean="0"/>
              <a:t>Thiết kế hệ thống đường ống gió sao cho </a:t>
            </a:r>
            <a:r>
              <a:rPr lang="vi-VN" dirty="0" smtClean="0">
                <a:solidFill>
                  <a:srgbClr val="FF0000"/>
                </a:solidFill>
              </a:rPr>
              <a:t>tổn thất trên 1 m chiều dài đường ống đều nhau trên toàn tuyến</a:t>
            </a:r>
            <a:r>
              <a:rPr lang="vi-VN" dirty="0" smtClean="0"/>
              <a:t>, </a:t>
            </a:r>
            <a:r>
              <a:rPr lang="vi-VN" dirty="0"/>
              <a:t>ở bất cứ tiết diện nào và bằng tổn thất trên </a:t>
            </a:r>
            <a:r>
              <a:rPr lang="vi-VN" dirty="0" smtClean="0"/>
              <a:t>1m </a:t>
            </a:r>
            <a:r>
              <a:rPr lang="vi-VN" dirty="0"/>
              <a:t>chiều dài đoạn ống chuẩn. Đây là phương pháp được sử dụng phổ biến nhất, nhanh và tương đối chính xác. Khác với các phương pháp khác là phải tính toán thiết kế đường ống một cách tuần tự, muốn xác định kích thước đoạn sau phải biết kích thước đoạn trước, phương pháp ma sát đồng đều </a:t>
            </a:r>
            <a:r>
              <a:rPr lang="vi-VN" dirty="0">
                <a:solidFill>
                  <a:srgbClr val="FF0000"/>
                </a:solidFill>
              </a:rPr>
              <a:t>cho phép xác định bất cứ đoạn ống nào trên mạng mà không cần phải </a:t>
            </a:r>
            <a:r>
              <a:rPr lang="vi-VN" dirty="0" smtClean="0">
                <a:solidFill>
                  <a:srgbClr val="FF0000"/>
                </a:solidFill>
              </a:rPr>
              <a:t>biết </a:t>
            </a:r>
            <a:r>
              <a:rPr lang="vi-VN" dirty="0">
                <a:solidFill>
                  <a:srgbClr val="FF0000"/>
                </a:solidFill>
              </a:rPr>
              <a:t>kích thước các đoạn trước đó</a:t>
            </a:r>
            <a:r>
              <a:rPr lang="vi-VN" dirty="0"/>
              <a:t>. Điều này rất phù hợp với thực tế  thi công tại các công trường. </a:t>
            </a:r>
            <a:endParaRPr lang="en-US" dirty="0"/>
          </a:p>
        </p:txBody>
      </p:sp>
      <p:sp>
        <p:nvSpPr>
          <p:cNvPr id="4" name="Date Placeholder 3"/>
          <p:cNvSpPr>
            <a:spLocks noGrp="1"/>
          </p:cNvSpPr>
          <p:nvPr>
            <p:ph type="dt" sz="half" idx="10"/>
          </p:nvPr>
        </p:nvSpPr>
        <p:spPr/>
        <p:txBody>
          <a:bodyPr/>
          <a:lstStyle/>
          <a:p>
            <a:fld id="{D1B17113-498B-4842-8E59-FE864344FDD9}" type="datetime1">
              <a:rPr lang="vi-VN" smtClean="0"/>
              <a:pPr/>
              <a:t>11/12/2018</a:t>
            </a:fld>
            <a:endParaRPr lang="en-US"/>
          </a:p>
        </p:txBody>
      </p:sp>
      <p:sp>
        <p:nvSpPr>
          <p:cNvPr id="5" name="Footer Placeholder 4"/>
          <p:cNvSpPr>
            <a:spLocks noGrp="1"/>
          </p:cNvSpPr>
          <p:nvPr>
            <p:ph type="ftr" sz="quarter" idx="11"/>
          </p:nvPr>
        </p:nvSpPr>
        <p:spPr/>
        <p:txBody>
          <a:bodyPr/>
          <a:lstStyle/>
          <a:p>
            <a:r>
              <a:rPr lang="en-US" smtClean="0"/>
              <a:t>ĐHCNTP TPHCM</a:t>
            </a:r>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8</a:t>
            </a:fld>
            <a:endParaRPr lang="en-US"/>
          </a:p>
        </p:txBody>
      </p:sp>
    </p:spTree>
    <p:extLst>
      <p:ext uri="{BB962C8B-B14F-4D97-AF65-F5344CB8AC3E}">
        <p14:creationId xmlns:p14="http://schemas.microsoft.com/office/powerpoint/2010/main" val="317029777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6.3.1.Tổng </a:t>
            </a:r>
            <a:r>
              <a:rPr lang="en-US" dirty="0" err="1"/>
              <a:t>quan</a:t>
            </a:r>
            <a:r>
              <a:rPr lang="en-US" dirty="0"/>
              <a:t> </a:t>
            </a:r>
            <a:r>
              <a:rPr lang="en-US" dirty="0" err="1"/>
              <a:t>các</a:t>
            </a:r>
            <a:r>
              <a:rPr lang="en-US" dirty="0"/>
              <a:t> </a:t>
            </a:r>
            <a:r>
              <a:rPr lang="en-US" dirty="0" err="1"/>
              <a:t>phương</a:t>
            </a:r>
            <a:r>
              <a:rPr lang="en-US" dirty="0"/>
              <a:t> </a:t>
            </a:r>
            <a:r>
              <a:rPr lang="en-US" dirty="0" err="1"/>
              <a:t>pháp</a:t>
            </a:r>
            <a:endParaRPr lang="en-US" dirty="0"/>
          </a:p>
        </p:txBody>
      </p:sp>
      <p:sp>
        <p:nvSpPr>
          <p:cNvPr id="3" name="Content Placeholder 2"/>
          <p:cNvSpPr>
            <a:spLocks noGrp="1"/>
          </p:cNvSpPr>
          <p:nvPr>
            <p:ph idx="1"/>
          </p:nvPr>
        </p:nvSpPr>
        <p:spPr/>
        <p:txBody>
          <a:bodyPr/>
          <a:lstStyle/>
          <a:p>
            <a:r>
              <a:rPr lang="vi-VN" dirty="0"/>
              <a:t> Phương pháp phục hồi áp suất </a:t>
            </a:r>
            <a:r>
              <a:rPr lang="vi-VN" dirty="0" smtClean="0"/>
              <a:t>tĩnh</a:t>
            </a:r>
            <a:r>
              <a:rPr lang="en-US" dirty="0" smtClean="0"/>
              <a:t>:</a:t>
            </a:r>
            <a:r>
              <a:rPr lang="vi-VN" dirty="0" smtClean="0"/>
              <a:t> </a:t>
            </a:r>
            <a:r>
              <a:rPr lang="vi-VN" dirty="0"/>
              <a:t>Phương pháp phục hồi áp suất tĩnh </a:t>
            </a:r>
            <a:r>
              <a:rPr lang="vi-VN" dirty="0">
                <a:solidFill>
                  <a:srgbClr val="FF0000"/>
                </a:solidFill>
              </a:rPr>
              <a:t>xác định kích thước của ống dẫn sao cho tổn thất áp suất trên đoạn đó đúng bằng độ gia tăng áp suất tĩnh</a:t>
            </a:r>
            <a:r>
              <a:rPr lang="vi-VN" dirty="0"/>
              <a:t> do sự giảm tốc độ chuyển động của không khí sau mỗi nhánh rẽ .   Phương pháp này tương tự phương pháp lý thuyết nhưng ở đây để thiết kế người ta chủ yếu sử dụng các đồ thị</a:t>
            </a:r>
            <a:endParaRPr lang="en-US" dirty="0"/>
          </a:p>
        </p:txBody>
      </p:sp>
      <p:sp>
        <p:nvSpPr>
          <p:cNvPr id="4" name="Date Placeholder 3"/>
          <p:cNvSpPr>
            <a:spLocks noGrp="1"/>
          </p:cNvSpPr>
          <p:nvPr>
            <p:ph type="dt" sz="half" idx="10"/>
          </p:nvPr>
        </p:nvSpPr>
        <p:spPr/>
        <p:txBody>
          <a:bodyPr/>
          <a:lstStyle/>
          <a:p>
            <a:fld id="{D1B17113-498B-4842-8E59-FE864344FDD9}" type="datetime1">
              <a:rPr lang="vi-VN" smtClean="0"/>
              <a:pPr/>
              <a:t>11/12/2018</a:t>
            </a:fld>
            <a:endParaRPr lang="en-US"/>
          </a:p>
        </p:txBody>
      </p:sp>
      <p:sp>
        <p:nvSpPr>
          <p:cNvPr id="5" name="Footer Placeholder 4"/>
          <p:cNvSpPr>
            <a:spLocks noGrp="1"/>
          </p:cNvSpPr>
          <p:nvPr>
            <p:ph type="ftr" sz="quarter" idx="11"/>
          </p:nvPr>
        </p:nvSpPr>
        <p:spPr/>
        <p:txBody>
          <a:bodyPr/>
          <a:lstStyle/>
          <a:p>
            <a:r>
              <a:rPr lang="en-US" smtClean="0"/>
              <a:t>ĐHCNTP TPHCM</a:t>
            </a:r>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9</a:t>
            </a:fld>
            <a:endParaRPr lang="en-US"/>
          </a:p>
        </p:txBody>
      </p:sp>
    </p:spTree>
    <p:extLst>
      <p:ext uri="{BB962C8B-B14F-4D97-AF65-F5344CB8AC3E}">
        <p14:creationId xmlns:p14="http://schemas.microsoft.com/office/powerpoint/2010/main" val="373846061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6.3.2. </a:t>
            </a:r>
            <a:r>
              <a:rPr lang="en-US" dirty="0" err="1"/>
              <a:t>Phương</a:t>
            </a:r>
            <a:r>
              <a:rPr lang="en-US" dirty="0"/>
              <a:t> </a:t>
            </a:r>
            <a:r>
              <a:rPr lang="en-US" dirty="0" err="1"/>
              <a:t>pháp</a:t>
            </a:r>
            <a:r>
              <a:rPr lang="en-US" dirty="0"/>
              <a:t> ma </a:t>
            </a:r>
            <a:r>
              <a:rPr lang="en-US" dirty="0" err="1"/>
              <a:t>sát</a:t>
            </a:r>
            <a:r>
              <a:rPr lang="en-US" dirty="0"/>
              <a:t> </a:t>
            </a:r>
            <a:r>
              <a:rPr lang="en-US" dirty="0" err="1"/>
              <a:t>đồng</a:t>
            </a:r>
            <a:r>
              <a:rPr lang="en-US" dirty="0"/>
              <a:t> </a:t>
            </a:r>
            <a:r>
              <a:rPr lang="en-US" dirty="0" err="1"/>
              <a:t>đều</a:t>
            </a:r>
            <a:endParaRPr lang="en-US" dirty="0"/>
          </a:p>
        </p:txBody>
      </p:sp>
      <p:sp>
        <p:nvSpPr>
          <p:cNvPr id="3" name="Content Placeholder 2"/>
          <p:cNvSpPr>
            <a:spLocks noGrp="1"/>
          </p:cNvSpPr>
          <p:nvPr>
            <p:ph idx="1"/>
          </p:nvPr>
        </p:nvSpPr>
        <p:spPr/>
        <p:txBody>
          <a:bodyPr>
            <a:normAutofit fontScale="92500" lnSpcReduction="10000"/>
          </a:bodyPr>
          <a:lstStyle/>
          <a:p>
            <a:r>
              <a:rPr lang="vi-VN" dirty="0" smtClean="0"/>
              <a:t>Bước </a:t>
            </a:r>
            <a:r>
              <a:rPr lang="vi-VN" dirty="0"/>
              <a:t>1:  </a:t>
            </a:r>
            <a:endParaRPr lang="en-US" dirty="0" smtClean="0"/>
          </a:p>
          <a:p>
            <a:r>
              <a:rPr lang="vi-VN" dirty="0" smtClean="0"/>
              <a:t>- </a:t>
            </a:r>
            <a:r>
              <a:rPr lang="vi-VN" dirty="0"/>
              <a:t>Lựa chọn tiết diện đầu làm tiết diện điển hình.  - Chọn tốc độ gió cho tiết diện đó </a:t>
            </a:r>
            <a:r>
              <a:rPr lang="el-GR" dirty="0"/>
              <a:t>ω1 </a:t>
            </a:r>
            <a:endParaRPr lang="en-US" dirty="0" smtClean="0"/>
          </a:p>
          <a:p>
            <a:endParaRPr lang="en-US" dirty="0" smtClean="0"/>
          </a:p>
          <a:p>
            <a:endParaRPr lang="en-US" dirty="0" smtClean="0"/>
          </a:p>
          <a:p>
            <a:r>
              <a:rPr lang="el-GR" dirty="0" smtClean="0"/>
              <a:t>- </a:t>
            </a:r>
            <a:r>
              <a:rPr lang="vi-VN" dirty="0"/>
              <a:t>Tính kích thước đoạn ống </a:t>
            </a:r>
            <a:r>
              <a:rPr lang="vi-VN" dirty="0" smtClean="0"/>
              <a:t>điể</a:t>
            </a:r>
            <a:r>
              <a:rPr lang="en-US" dirty="0" smtClean="0"/>
              <a:t>n</a:t>
            </a:r>
            <a:r>
              <a:rPr lang="vi-VN" dirty="0" smtClean="0"/>
              <a:t> </a:t>
            </a:r>
            <a:r>
              <a:rPr lang="vi-VN" dirty="0"/>
              <a:t>hình:     </a:t>
            </a:r>
            <a:r>
              <a:rPr lang="el-GR" dirty="0" smtClean="0"/>
              <a:t>  </a:t>
            </a:r>
            <a:endParaRPr lang="en-US" dirty="0" smtClean="0"/>
          </a:p>
          <a:p>
            <a:r>
              <a:rPr lang="el-GR" dirty="0" smtClean="0"/>
              <a:t>- </a:t>
            </a:r>
            <a:r>
              <a:rPr lang="vi-VN" dirty="0"/>
              <a:t>Xác định đường kính tương đương đoạn ống điển hình theo bảng</a:t>
            </a:r>
            <a:r>
              <a:rPr lang="vi-VN" dirty="0" smtClean="0"/>
              <a:t>.</a:t>
            </a:r>
            <a:endParaRPr lang="en-US" dirty="0" smtClean="0"/>
          </a:p>
          <a:p>
            <a:r>
              <a:rPr lang="vi-VN" dirty="0" smtClean="0"/>
              <a:t>  </a:t>
            </a:r>
            <a:r>
              <a:rPr lang="vi-VN" dirty="0"/>
              <a:t>- Từ lưu lượng, đường kính tương đương xác định tổn thất áp suất cho 1 m ống tiết diện điển hình (theo đồ thị hình 9-9) </a:t>
            </a:r>
            <a:r>
              <a:rPr lang="vi-VN" dirty="0" smtClean="0"/>
              <a:t>.</a:t>
            </a:r>
            <a:endParaRPr lang="en-US" dirty="0" smtClean="0"/>
          </a:p>
          <a:p>
            <a:r>
              <a:rPr lang="vi-VN" dirty="0" smtClean="0"/>
              <a:t> </a:t>
            </a:r>
            <a:r>
              <a:rPr lang="vi-VN" dirty="0"/>
              <a:t>Giá trị đó được cố định cho toàn tuyến. </a:t>
            </a:r>
            <a:endParaRPr lang="en-US" dirty="0"/>
          </a:p>
        </p:txBody>
      </p:sp>
      <p:sp>
        <p:nvSpPr>
          <p:cNvPr id="4" name="Date Placeholder 3"/>
          <p:cNvSpPr>
            <a:spLocks noGrp="1"/>
          </p:cNvSpPr>
          <p:nvPr>
            <p:ph type="dt" sz="half" idx="10"/>
          </p:nvPr>
        </p:nvSpPr>
        <p:spPr/>
        <p:txBody>
          <a:bodyPr/>
          <a:lstStyle/>
          <a:p>
            <a:fld id="{D1B17113-498B-4842-8E59-FE864344FDD9}" type="datetime1">
              <a:rPr lang="vi-VN" smtClean="0"/>
              <a:pPr/>
              <a:t>11/12/2018</a:t>
            </a:fld>
            <a:endParaRPr lang="en-US"/>
          </a:p>
        </p:txBody>
      </p:sp>
      <p:sp>
        <p:nvSpPr>
          <p:cNvPr id="5" name="Footer Placeholder 4"/>
          <p:cNvSpPr>
            <a:spLocks noGrp="1"/>
          </p:cNvSpPr>
          <p:nvPr>
            <p:ph type="ftr" sz="quarter" idx="11"/>
          </p:nvPr>
        </p:nvSpPr>
        <p:spPr/>
        <p:txBody>
          <a:bodyPr/>
          <a:lstStyle/>
          <a:p>
            <a:r>
              <a:rPr lang="en-US" smtClean="0"/>
              <a:t>ĐHCNTP TPHCM</a:t>
            </a:r>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10</a:t>
            </a:fld>
            <a:endParaRPr lang="en-US"/>
          </a:p>
        </p:txBody>
      </p:sp>
      <p:pic>
        <p:nvPicPr>
          <p:cNvPr id="7" name="Picture 6"/>
          <p:cNvPicPr>
            <a:picLocks noChangeAspect="1"/>
          </p:cNvPicPr>
          <p:nvPr/>
        </p:nvPicPr>
        <p:blipFill>
          <a:blip r:embed="rId2"/>
          <a:stretch>
            <a:fillRect/>
          </a:stretch>
        </p:blipFill>
        <p:spPr>
          <a:xfrm>
            <a:off x="3013656" y="2133600"/>
            <a:ext cx="2705100" cy="1028700"/>
          </a:xfrm>
          <a:prstGeom prst="rect">
            <a:avLst/>
          </a:prstGeom>
        </p:spPr>
      </p:pic>
    </p:spTree>
    <p:extLst>
      <p:ext uri="{BB962C8B-B14F-4D97-AF65-F5344CB8AC3E}">
        <p14:creationId xmlns:p14="http://schemas.microsoft.com/office/powerpoint/2010/main" val="3309611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vi-VN" dirty="0"/>
              <a:t>Lựa chọn tốc độ không khí  trên đường ống </a:t>
            </a:r>
            <a:endParaRPr lang="en-US" dirty="0"/>
          </a:p>
        </p:txBody>
      </p:sp>
      <p:sp>
        <p:nvSpPr>
          <p:cNvPr id="3" name="Content Placeholder 2"/>
          <p:cNvSpPr>
            <a:spLocks noGrp="1"/>
          </p:cNvSpPr>
          <p:nvPr>
            <p:ph idx="1"/>
          </p:nvPr>
        </p:nvSpPr>
        <p:spPr/>
        <p:txBody>
          <a:bodyPr/>
          <a:lstStyle/>
          <a:p>
            <a:endParaRPr lang="en-US"/>
          </a:p>
        </p:txBody>
      </p:sp>
      <p:sp>
        <p:nvSpPr>
          <p:cNvPr id="4" name="Date Placeholder 3"/>
          <p:cNvSpPr>
            <a:spLocks noGrp="1"/>
          </p:cNvSpPr>
          <p:nvPr>
            <p:ph type="dt" sz="half" idx="10"/>
          </p:nvPr>
        </p:nvSpPr>
        <p:spPr/>
        <p:txBody>
          <a:bodyPr/>
          <a:lstStyle/>
          <a:p>
            <a:fld id="{D1B17113-498B-4842-8E59-FE864344FDD9}" type="datetime1">
              <a:rPr lang="vi-VN" smtClean="0"/>
              <a:pPr/>
              <a:t>11/12/2018</a:t>
            </a:fld>
            <a:endParaRPr lang="en-US"/>
          </a:p>
        </p:txBody>
      </p:sp>
      <p:sp>
        <p:nvSpPr>
          <p:cNvPr id="5" name="Footer Placeholder 4"/>
          <p:cNvSpPr>
            <a:spLocks noGrp="1"/>
          </p:cNvSpPr>
          <p:nvPr>
            <p:ph type="ftr" sz="quarter" idx="11"/>
          </p:nvPr>
        </p:nvSpPr>
        <p:spPr/>
        <p:txBody>
          <a:bodyPr/>
          <a:lstStyle/>
          <a:p>
            <a:r>
              <a:rPr lang="en-US" smtClean="0"/>
              <a:t>ĐHCNTP TPHCM</a:t>
            </a:r>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11</a:t>
            </a:fld>
            <a:endParaRPr lang="en-US"/>
          </a:p>
        </p:txBody>
      </p:sp>
      <p:pic>
        <p:nvPicPr>
          <p:cNvPr id="7" name="Picture 6"/>
          <p:cNvPicPr>
            <a:picLocks noChangeAspect="1"/>
          </p:cNvPicPr>
          <p:nvPr/>
        </p:nvPicPr>
        <p:blipFill>
          <a:blip r:embed="rId2"/>
          <a:stretch>
            <a:fillRect/>
          </a:stretch>
        </p:blipFill>
        <p:spPr>
          <a:xfrm>
            <a:off x="504825" y="854076"/>
            <a:ext cx="7981950" cy="3390900"/>
          </a:xfrm>
          <a:prstGeom prst="rect">
            <a:avLst/>
          </a:prstGeom>
        </p:spPr>
      </p:pic>
      <p:pic>
        <p:nvPicPr>
          <p:cNvPr id="8" name="Picture 7"/>
          <p:cNvPicPr>
            <a:picLocks noChangeAspect="1"/>
          </p:cNvPicPr>
          <p:nvPr/>
        </p:nvPicPr>
        <p:blipFill>
          <a:blip r:embed="rId3"/>
          <a:stretch>
            <a:fillRect/>
          </a:stretch>
        </p:blipFill>
        <p:spPr>
          <a:xfrm>
            <a:off x="504825" y="4244976"/>
            <a:ext cx="7934325" cy="1981200"/>
          </a:xfrm>
          <a:prstGeom prst="rect">
            <a:avLst/>
          </a:prstGeom>
        </p:spPr>
      </p:pic>
    </p:spTree>
    <p:extLst>
      <p:ext uri="{BB962C8B-B14F-4D97-AF65-F5344CB8AC3E}">
        <p14:creationId xmlns:p14="http://schemas.microsoft.com/office/powerpoint/2010/main" val="40874964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sp>
        <p:nvSpPr>
          <p:cNvPr id="4" name="Date Placeholder 3"/>
          <p:cNvSpPr>
            <a:spLocks noGrp="1"/>
          </p:cNvSpPr>
          <p:nvPr>
            <p:ph type="dt" sz="half" idx="10"/>
          </p:nvPr>
        </p:nvSpPr>
        <p:spPr/>
        <p:txBody>
          <a:bodyPr/>
          <a:lstStyle/>
          <a:p>
            <a:fld id="{D1B17113-498B-4842-8E59-FE864344FDD9}" type="datetime1">
              <a:rPr lang="vi-VN" smtClean="0"/>
              <a:pPr/>
              <a:t>11/12/2018</a:t>
            </a:fld>
            <a:endParaRPr lang="en-US"/>
          </a:p>
        </p:txBody>
      </p:sp>
      <p:sp>
        <p:nvSpPr>
          <p:cNvPr id="5" name="Footer Placeholder 4"/>
          <p:cNvSpPr>
            <a:spLocks noGrp="1"/>
          </p:cNvSpPr>
          <p:nvPr>
            <p:ph type="ftr" sz="quarter" idx="11"/>
          </p:nvPr>
        </p:nvSpPr>
        <p:spPr/>
        <p:txBody>
          <a:bodyPr/>
          <a:lstStyle/>
          <a:p>
            <a:r>
              <a:rPr lang="en-US" smtClean="0"/>
              <a:t>ĐHCNTP TPHCM</a:t>
            </a:r>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12</a:t>
            </a:fld>
            <a:endParaRPr lang="en-US"/>
          </a:p>
        </p:txBody>
      </p:sp>
      <p:pic>
        <p:nvPicPr>
          <p:cNvPr id="11266" name="Picture 2" descr="Image result for Äá» thá» xÃ¡c Äá»nh tá»n tháº¥t Ã¡p suáº¥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71662" y="0"/>
            <a:ext cx="5248275" cy="6743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439720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
        <p:nvSpPr>
          <p:cNvPr id="4" name="Date Placeholder 3"/>
          <p:cNvSpPr>
            <a:spLocks noGrp="1"/>
          </p:cNvSpPr>
          <p:nvPr>
            <p:ph type="dt" sz="half" idx="10"/>
          </p:nvPr>
        </p:nvSpPr>
        <p:spPr/>
        <p:txBody>
          <a:bodyPr/>
          <a:lstStyle/>
          <a:p>
            <a:fld id="{D1B17113-498B-4842-8E59-FE864344FDD9}" type="datetime1">
              <a:rPr lang="vi-VN" smtClean="0"/>
              <a:pPr/>
              <a:t>11/12/2018</a:t>
            </a:fld>
            <a:endParaRPr lang="en-US"/>
          </a:p>
        </p:txBody>
      </p:sp>
      <p:sp>
        <p:nvSpPr>
          <p:cNvPr id="5" name="Footer Placeholder 4"/>
          <p:cNvSpPr>
            <a:spLocks noGrp="1"/>
          </p:cNvSpPr>
          <p:nvPr>
            <p:ph type="ftr" sz="quarter" idx="11"/>
          </p:nvPr>
        </p:nvSpPr>
        <p:spPr/>
        <p:txBody>
          <a:bodyPr/>
          <a:lstStyle/>
          <a:p>
            <a:r>
              <a:rPr lang="en-US" smtClean="0"/>
              <a:t>ĐHCNTP TPHCM</a:t>
            </a:r>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13</a:t>
            </a:fld>
            <a:endParaRPr lang="en-US"/>
          </a:p>
        </p:txBody>
      </p:sp>
      <p:pic>
        <p:nvPicPr>
          <p:cNvPr id="7" name="Picture 6"/>
          <p:cNvPicPr/>
          <p:nvPr/>
        </p:nvPicPr>
        <p:blipFill>
          <a:blip r:embed="rId2">
            <a:extLst>
              <a:ext uri="{28A0092B-C50C-407E-A947-70E740481C1C}">
                <a14:useLocalDpi xmlns:a14="http://schemas.microsoft.com/office/drawing/2010/main" val="0"/>
              </a:ext>
            </a:extLst>
          </a:blip>
          <a:srcRect/>
          <a:stretch>
            <a:fillRect/>
          </a:stretch>
        </p:blipFill>
        <p:spPr bwMode="auto">
          <a:xfrm>
            <a:off x="233045" y="370522"/>
            <a:ext cx="8677910" cy="6116955"/>
          </a:xfrm>
          <a:prstGeom prst="rect">
            <a:avLst/>
          </a:prstGeom>
          <a:noFill/>
          <a:ln>
            <a:noFill/>
          </a:ln>
        </p:spPr>
      </p:pic>
    </p:spTree>
    <p:extLst>
      <p:ext uri="{BB962C8B-B14F-4D97-AF65-F5344CB8AC3E}">
        <p14:creationId xmlns:p14="http://schemas.microsoft.com/office/powerpoint/2010/main" val="258321962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
        <p:nvSpPr>
          <p:cNvPr id="4" name="Date Placeholder 3"/>
          <p:cNvSpPr>
            <a:spLocks noGrp="1"/>
          </p:cNvSpPr>
          <p:nvPr>
            <p:ph type="dt" sz="half" idx="10"/>
          </p:nvPr>
        </p:nvSpPr>
        <p:spPr/>
        <p:txBody>
          <a:bodyPr/>
          <a:lstStyle/>
          <a:p>
            <a:fld id="{D1B17113-498B-4842-8E59-FE864344FDD9}" type="datetime1">
              <a:rPr lang="vi-VN" smtClean="0"/>
              <a:pPr/>
              <a:t>11/12/2018</a:t>
            </a:fld>
            <a:endParaRPr lang="en-US"/>
          </a:p>
        </p:txBody>
      </p:sp>
      <p:sp>
        <p:nvSpPr>
          <p:cNvPr id="5" name="Footer Placeholder 4"/>
          <p:cNvSpPr>
            <a:spLocks noGrp="1"/>
          </p:cNvSpPr>
          <p:nvPr>
            <p:ph type="ftr" sz="quarter" idx="11"/>
          </p:nvPr>
        </p:nvSpPr>
        <p:spPr/>
        <p:txBody>
          <a:bodyPr/>
          <a:lstStyle/>
          <a:p>
            <a:r>
              <a:rPr lang="en-US" smtClean="0"/>
              <a:t>ĐHCNTP TPHCM</a:t>
            </a:r>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14</a:t>
            </a:fld>
            <a:endParaRPr lang="en-US"/>
          </a:p>
        </p:txBody>
      </p:sp>
      <p:pic>
        <p:nvPicPr>
          <p:cNvPr id="7" name="Picture 6"/>
          <p:cNvPicPr/>
          <p:nvPr/>
        </p:nvPicPr>
        <p:blipFill>
          <a:blip r:embed="rId2">
            <a:extLst>
              <a:ext uri="{28A0092B-C50C-407E-A947-70E740481C1C}">
                <a14:useLocalDpi xmlns:a14="http://schemas.microsoft.com/office/drawing/2010/main" val="0"/>
              </a:ext>
            </a:extLst>
          </a:blip>
          <a:srcRect/>
          <a:stretch>
            <a:fillRect/>
          </a:stretch>
        </p:blipFill>
        <p:spPr bwMode="auto">
          <a:xfrm>
            <a:off x="285115" y="624205"/>
            <a:ext cx="8573770" cy="5609590"/>
          </a:xfrm>
          <a:prstGeom prst="rect">
            <a:avLst/>
          </a:prstGeom>
          <a:noFill/>
          <a:ln>
            <a:noFill/>
          </a:ln>
        </p:spPr>
      </p:pic>
    </p:spTree>
    <p:extLst>
      <p:ext uri="{BB962C8B-B14F-4D97-AF65-F5344CB8AC3E}">
        <p14:creationId xmlns:p14="http://schemas.microsoft.com/office/powerpoint/2010/main" val="99339594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r>
              <a:rPr lang="vi-VN" dirty="0"/>
              <a:t>B ước 2: </a:t>
            </a:r>
          </a:p>
          <a:p>
            <a:r>
              <a:rPr lang="vi-VN" dirty="0" smtClean="0"/>
              <a:t>Trên cơ </a:t>
            </a:r>
            <a:r>
              <a:rPr lang="vi-VN" dirty="0"/>
              <a:t>sở tổn thất chuẩn tính kích thước các đoạn còn lại dựa vào lưu lượng đã biết.  </a:t>
            </a:r>
            <a:endParaRPr lang="vi-VN" dirty="0" smtClean="0"/>
          </a:p>
          <a:p>
            <a:r>
              <a:rPr lang="vi-VN" dirty="0" smtClean="0"/>
              <a:t>Tuy </a:t>
            </a:r>
            <a:r>
              <a:rPr lang="vi-VN" dirty="0"/>
              <a:t>nhiên để tiện lợi cho việc tính toán người ta đã đưa ra số liệu tính toán trên bảng 9-48.  </a:t>
            </a:r>
            <a:endParaRPr lang="vi-VN" dirty="0" smtClean="0"/>
          </a:p>
          <a:p>
            <a:r>
              <a:rPr lang="vi-VN" dirty="0" smtClean="0"/>
              <a:t>Theo </a:t>
            </a:r>
            <a:r>
              <a:rPr lang="vi-VN" dirty="0"/>
              <a:t>bảng này nếu lấy tiết diện và lưu lượng đoạn ống điển hình làm chuẩn thì có thể xác định tỷ lệ % của đoạn ống bất kỳ so với đoạn ống chuẩn này khi biết được tỷ lệ % lưu lượng của đoạn ống đó so với đoạn ống điển hình.   </a:t>
            </a:r>
            <a:endParaRPr lang="vi-VN" dirty="0" smtClean="0"/>
          </a:p>
          <a:p>
            <a:r>
              <a:rPr lang="vi-VN" dirty="0" smtClean="0"/>
              <a:t>- </a:t>
            </a:r>
            <a:r>
              <a:rPr lang="vi-VN" dirty="0"/>
              <a:t>Xác định tỷ lệ % lưu lượng của các đoạn ống theo tiết diện điển hình:</a:t>
            </a:r>
            <a:endParaRPr lang="en-US" dirty="0"/>
          </a:p>
        </p:txBody>
      </p:sp>
      <p:sp>
        <p:nvSpPr>
          <p:cNvPr id="4" name="Date Placeholder 3"/>
          <p:cNvSpPr>
            <a:spLocks noGrp="1"/>
          </p:cNvSpPr>
          <p:nvPr>
            <p:ph type="dt" sz="half" idx="10"/>
          </p:nvPr>
        </p:nvSpPr>
        <p:spPr/>
        <p:txBody>
          <a:bodyPr/>
          <a:lstStyle/>
          <a:p>
            <a:fld id="{D1B17113-498B-4842-8E59-FE864344FDD9}" type="datetime1">
              <a:rPr lang="vi-VN" smtClean="0"/>
              <a:pPr/>
              <a:t>11/12/2018</a:t>
            </a:fld>
            <a:endParaRPr lang="en-US"/>
          </a:p>
        </p:txBody>
      </p:sp>
      <p:sp>
        <p:nvSpPr>
          <p:cNvPr id="5" name="Footer Placeholder 4"/>
          <p:cNvSpPr>
            <a:spLocks noGrp="1"/>
          </p:cNvSpPr>
          <p:nvPr>
            <p:ph type="ftr" sz="quarter" idx="11"/>
          </p:nvPr>
        </p:nvSpPr>
        <p:spPr/>
        <p:txBody>
          <a:bodyPr/>
          <a:lstStyle/>
          <a:p>
            <a:r>
              <a:rPr lang="en-US" smtClean="0"/>
              <a:t>ĐHCNTP TPHCM</a:t>
            </a:r>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15</a:t>
            </a:fld>
            <a:endParaRPr lang="en-US"/>
          </a:p>
        </p:txBody>
      </p:sp>
    </p:spTree>
    <p:extLst>
      <p:ext uri="{BB962C8B-B14F-4D97-AF65-F5344CB8AC3E}">
        <p14:creationId xmlns:p14="http://schemas.microsoft.com/office/powerpoint/2010/main" val="3035661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
        <p:nvSpPr>
          <p:cNvPr id="4" name="Date Placeholder 3"/>
          <p:cNvSpPr>
            <a:spLocks noGrp="1"/>
          </p:cNvSpPr>
          <p:nvPr>
            <p:ph type="dt" sz="half" idx="10"/>
          </p:nvPr>
        </p:nvSpPr>
        <p:spPr/>
        <p:txBody>
          <a:bodyPr/>
          <a:lstStyle/>
          <a:p>
            <a:fld id="{D1B17113-498B-4842-8E59-FE864344FDD9}" type="datetime1">
              <a:rPr lang="vi-VN" smtClean="0"/>
              <a:pPr/>
              <a:t>11/12/2018</a:t>
            </a:fld>
            <a:endParaRPr lang="en-US"/>
          </a:p>
        </p:txBody>
      </p:sp>
      <p:sp>
        <p:nvSpPr>
          <p:cNvPr id="5" name="Footer Placeholder 4"/>
          <p:cNvSpPr>
            <a:spLocks noGrp="1"/>
          </p:cNvSpPr>
          <p:nvPr>
            <p:ph type="ftr" sz="quarter" idx="11"/>
          </p:nvPr>
        </p:nvSpPr>
        <p:spPr/>
        <p:txBody>
          <a:bodyPr/>
          <a:lstStyle/>
          <a:p>
            <a:r>
              <a:rPr lang="en-US" smtClean="0"/>
              <a:t>ĐHCNTP TPHCM</a:t>
            </a:r>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16</a:t>
            </a:fld>
            <a:endParaRPr lang="en-US"/>
          </a:p>
        </p:txBody>
      </p:sp>
      <p:pic>
        <p:nvPicPr>
          <p:cNvPr id="8" name="Picture 7"/>
          <p:cNvPicPr/>
          <p:nvPr/>
        </p:nvPicPr>
        <p:blipFill>
          <a:blip r:embed="rId2">
            <a:extLst>
              <a:ext uri="{28A0092B-C50C-407E-A947-70E740481C1C}">
                <a14:useLocalDpi xmlns:a14="http://schemas.microsoft.com/office/drawing/2010/main" val="0"/>
              </a:ext>
            </a:extLst>
          </a:blip>
          <a:srcRect/>
          <a:stretch>
            <a:fillRect/>
          </a:stretch>
        </p:blipFill>
        <p:spPr bwMode="auto">
          <a:xfrm>
            <a:off x="1292860" y="840105"/>
            <a:ext cx="6558280" cy="2284095"/>
          </a:xfrm>
          <a:prstGeom prst="rect">
            <a:avLst/>
          </a:prstGeom>
          <a:noFill/>
          <a:ln>
            <a:noFill/>
          </a:ln>
        </p:spPr>
      </p:pic>
      <p:pic>
        <p:nvPicPr>
          <p:cNvPr id="9" name="Picture 8"/>
          <p:cNvPicPr/>
          <p:nvPr/>
        </p:nvPicPr>
        <p:blipFill>
          <a:blip r:embed="rId3">
            <a:extLst>
              <a:ext uri="{28A0092B-C50C-407E-A947-70E740481C1C}">
                <a14:useLocalDpi xmlns:a14="http://schemas.microsoft.com/office/drawing/2010/main" val="0"/>
              </a:ext>
            </a:extLst>
          </a:blip>
          <a:srcRect/>
          <a:stretch>
            <a:fillRect/>
          </a:stretch>
        </p:blipFill>
        <p:spPr bwMode="auto">
          <a:xfrm>
            <a:off x="1301750" y="3200400"/>
            <a:ext cx="6540500" cy="3102610"/>
          </a:xfrm>
          <a:prstGeom prst="rect">
            <a:avLst/>
          </a:prstGeom>
          <a:noFill/>
          <a:ln>
            <a:noFill/>
          </a:ln>
        </p:spPr>
      </p:pic>
    </p:spTree>
    <p:extLst>
      <p:ext uri="{BB962C8B-B14F-4D97-AF65-F5344CB8AC3E}">
        <p14:creationId xmlns:p14="http://schemas.microsoft.com/office/powerpoint/2010/main" val="426889285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vi-VN" dirty="0"/>
              <a:t> Xác định tỷ lệ % lưu lượng của các đoạn ống theo tiết diện điển hình: </a:t>
            </a:r>
            <a:endParaRPr lang="vi-VN" dirty="0" smtClean="0"/>
          </a:p>
          <a:p>
            <a:endParaRPr lang="vi-VN" dirty="0"/>
          </a:p>
          <a:p>
            <a:r>
              <a:rPr lang="vi-VN" dirty="0" smtClean="0"/>
              <a:t>               </a:t>
            </a:r>
          </a:p>
          <a:p>
            <a:r>
              <a:rPr lang="vi-VN" dirty="0" smtClean="0"/>
              <a:t>- </a:t>
            </a:r>
            <a:r>
              <a:rPr lang="vi-VN" dirty="0"/>
              <a:t>Căn cứ vào bảng 9-48 xác định tỷ lệ % về tiết </a:t>
            </a:r>
            <a:r>
              <a:rPr lang="vi-VN" dirty="0" smtClean="0"/>
              <a:t>diện của </a:t>
            </a:r>
            <a:r>
              <a:rPr lang="vi-VN" dirty="0"/>
              <a:t>các đoạn ống </a:t>
            </a:r>
            <a:endParaRPr lang="vi-VN" dirty="0" smtClean="0"/>
          </a:p>
          <a:p>
            <a:r>
              <a:rPr lang="vi-VN" dirty="0" smtClean="0"/>
              <a:t> </a:t>
            </a:r>
            <a:r>
              <a:rPr lang="vi-VN" dirty="0"/>
              <a:t>- Xác định kích thước của các đoạn ống theo tỷ lệ %  so với tiết diện đoạn ống điển </a:t>
            </a:r>
          </a:p>
        </p:txBody>
      </p:sp>
      <p:sp>
        <p:nvSpPr>
          <p:cNvPr id="4" name="Date Placeholder 3"/>
          <p:cNvSpPr>
            <a:spLocks noGrp="1"/>
          </p:cNvSpPr>
          <p:nvPr>
            <p:ph type="dt" sz="half" idx="10"/>
          </p:nvPr>
        </p:nvSpPr>
        <p:spPr/>
        <p:txBody>
          <a:bodyPr/>
          <a:lstStyle/>
          <a:p>
            <a:fld id="{D1B17113-498B-4842-8E59-FE864344FDD9}" type="datetime1">
              <a:rPr lang="vi-VN" smtClean="0"/>
              <a:pPr/>
              <a:t>11/12/2018</a:t>
            </a:fld>
            <a:endParaRPr lang="en-US"/>
          </a:p>
        </p:txBody>
      </p:sp>
      <p:sp>
        <p:nvSpPr>
          <p:cNvPr id="5" name="Footer Placeholder 4"/>
          <p:cNvSpPr>
            <a:spLocks noGrp="1"/>
          </p:cNvSpPr>
          <p:nvPr>
            <p:ph type="ftr" sz="quarter" idx="11"/>
          </p:nvPr>
        </p:nvSpPr>
        <p:spPr/>
        <p:txBody>
          <a:bodyPr/>
          <a:lstStyle/>
          <a:p>
            <a:r>
              <a:rPr lang="en-US" smtClean="0"/>
              <a:t>ĐHCNTP TPHCM</a:t>
            </a:r>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17</a:t>
            </a:fld>
            <a:endParaRPr lang="en-US"/>
          </a:p>
        </p:txBody>
      </p:sp>
      <p:pic>
        <p:nvPicPr>
          <p:cNvPr id="7" name="Picture 6"/>
          <p:cNvPicPr>
            <a:picLocks noChangeAspect="1"/>
          </p:cNvPicPr>
          <p:nvPr/>
        </p:nvPicPr>
        <p:blipFill>
          <a:blip r:embed="rId2"/>
          <a:stretch>
            <a:fillRect/>
          </a:stretch>
        </p:blipFill>
        <p:spPr>
          <a:xfrm>
            <a:off x="3373996" y="1676400"/>
            <a:ext cx="2647950" cy="1152525"/>
          </a:xfrm>
          <a:prstGeom prst="rect">
            <a:avLst/>
          </a:prstGeom>
        </p:spPr>
      </p:pic>
      <p:pic>
        <p:nvPicPr>
          <p:cNvPr id="9" name="Picture 8"/>
          <p:cNvPicPr>
            <a:picLocks noChangeAspect="1"/>
          </p:cNvPicPr>
          <p:nvPr/>
        </p:nvPicPr>
        <p:blipFill>
          <a:blip r:embed="rId3"/>
          <a:stretch>
            <a:fillRect/>
          </a:stretch>
        </p:blipFill>
        <p:spPr>
          <a:xfrm>
            <a:off x="2938462" y="4918076"/>
            <a:ext cx="3114675" cy="1019175"/>
          </a:xfrm>
          <a:prstGeom prst="rect">
            <a:avLst/>
          </a:prstGeom>
        </p:spPr>
      </p:pic>
    </p:spTree>
    <p:extLst>
      <p:ext uri="{BB962C8B-B14F-4D97-AF65-F5344CB8AC3E}">
        <p14:creationId xmlns:p14="http://schemas.microsoft.com/office/powerpoint/2010/main" val="431584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vi-VN" dirty="0"/>
              <a:t>T ổng trở lực đoạn ống có chiều dài tổng lớn nhất là cơ sở để chọn quạt dàn </a:t>
            </a:r>
            <a:endParaRPr lang="en-US" dirty="0"/>
          </a:p>
        </p:txBody>
      </p:sp>
      <p:sp>
        <p:nvSpPr>
          <p:cNvPr id="4" name="Date Placeholder 3"/>
          <p:cNvSpPr>
            <a:spLocks noGrp="1"/>
          </p:cNvSpPr>
          <p:nvPr>
            <p:ph type="dt" sz="half" idx="10"/>
          </p:nvPr>
        </p:nvSpPr>
        <p:spPr/>
        <p:txBody>
          <a:bodyPr/>
          <a:lstStyle/>
          <a:p>
            <a:fld id="{D1B17113-498B-4842-8E59-FE864344FDD9}" type="datetime1">
              <a:rPr lang="vi-VN" smtClean="0"/>
              <a:pPr/>
              <a:t>11/12/2018</a:t>
            </a:fld>
            <a:endParaRPr lang="en-US"/>
          </a:p>
        </p:txBody>
      </p:sp>
      <p:sp>
        <p:nvSpPr>
          <p:cNvPr id="5" name="Footer Placeholder 4"/>
          <p:cNvSpPr>
            <a:spLocks noGrp="1"/>
          </p:cNvSpPr>
          <p:nvPr>
            <p:ph type="ftr" sz="quarter" idx="11"/>
          </p:nvPr>
        </p:nvSpPr>
        <p:spPr/>
        <p:txBody>
          <a:bodyPr/>
          <a:lstStyle/>
          <a:p>
            <a:r>
              <a:rPr lang="en-US" smtClean="0"/>
              <a:t>ĐHCNTP TPHCM</a:t>
            </a:r>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18</a:t>
            </a:fld>
            <a:endParaRPr lang="en-US"/>
          </a:p>
        </p:txBody>
      </p:sp>
      <p:pic>
        <p:nvPicPr>
          <p:cNvPr id="7" name="Picture 6"/>
          <p:cNvPicPr>
            <a:picLocks noChangeAspect="1"/>
          </p:cNvPicPr>
          <p:nvPr/>
        </p:nvPicPr>
        <p:blipFill>
          <a:blip r:embed="rId2"/>
          <a:stretch>
            <a:fillRect/>
          </a:stretch>
        </p:blipFill>
        <p:spPr>
          <a:xfrm>
            <a:off x="1447800" y="2133600"/>
            <a:ext cx="6513095" cy="1219200"/>
          </a:xfrm>
          <a:prstGeom prst="rect">
            <a:avLst/>
          </a:prstGeom>
        </p:spPr>
      </p:pic>
    </p:spTree>
    <p:extLst>
      <p:ext uri="{BB962C8B-B14F-4D97-AF65-F5344CB8AC3E}">
        <p14:creationId xmlns:p14="http://schemas.microsoft.com/office/powerpoint/2010/main" val="60888075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
        <p:nvSpPr>
          <p:cNvPr id="4" name="Date Placeholder 3"/>
          <p:cNvSpPr>
            <a:spLocks noGrp="1"/>
          </p:cNvSpPr>
          <p:nvPr>
            <p:ph type="dt" sz="half" idx="10"/>
          </p:nvPr>
        </p:nvSpPr>
        <p:spPr/>
        <p:txBody>
          <a:bodyPr/>
          <a:lstStyle/>
          <a:p>
            <a:fld id="{D1B17113-498B-4842-8E59-FE864344FDD9}" type="datetime1">
              <a:rPr lang="vi-VN" smtClean="0"/>
              <a:pPr/>
              <a:t>11/12/2018</a:t>
            </a:fld>
            <a:endParaRPr lang="en-US"/>
          </a:p>
        </p:txBody>
      </p:sp>
      <p:sp>
        <p:nvSpPr>
          <p:cNvPr id="5" name="Footer Placeholder 4"/>
          <p:cNvSpPr>
            <a:spLocks noGrp="1"/>
          </p:cNvSpPr>
          <p:nvPr>
            <p:ph type="ftr" sz="quarter" idx="11"/>
          </p:nvPr>
        </p:nvSpPr>
        <p:spPr/>
        <p:txBody>
          <a:bodyPr/>
          <a:lstStyle/>
          <a:p>
            <a:r>
              <a:rPr lang="en-US" smtClean="0"/>
              <a:t>ĐHCNTP TPHCM</a:t>
            </a:r>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19</a:t>
            </a:fld>
            <a:endParaRPr lang="en-US"/>
          </a:p>
        </p:txBody>
      </p:sp>
      <p:pic>
        <p:nvPicPr>
          <p:cNvPr id="7" name="Picture 6" descr="Image result for báº£n váº½ ÄÆ°Æ¡ng á»ng giÃ³"/>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8175" y="1447800"/>
            <a:ext cx="7867650" cy="3657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176954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endParaRPr lang="vi-VN" dirty="0" smtClean="0"/>
          </a:p>
          <a:p>
            <a:endParaRPr lang="vi-VN" dirty="0"/>
          </a:p>
          <a:p>
            <a:endParaRPr lang="vi-VN" dirty="0" smtClean="0"/>
          </a:p>
          <a:p>
            <a:endParaRPr lang="vi-VN" dirty="0"/>
          </a:p>
          <a:p>
            <a:endParaRPr lang="vi-VN" dirty="0" smtClean="0"/>
          </a:p>
          <a:p>
            <a:endParaRPr lang="vi-VN" dirty="0"/>
          </a:p>
          <a:p>
            <a:r>
              <a:rPr lang="en-US" dirty="0" err="1"/>
              <a:t>Giả</a:t>
            </a:r>
            <a:r>
              <a:rPr lang="en-US" dirty="0"/>
              <a:t> </a:t>
            </a:r>
            <a:r>
              <a:rPr lang="en-US" dirty="0" err="1"/>
              <a:t>sử</a:t>
            </a:r>
            <a:r>
              <a:rPr lang="en-US" dirty="0"/>
              <a:t> </a:t>
            </a:r>
            <a:r>
              <a:rPr lang="en-US" dirty="0" err="1"/>
              <a:t>có</a:t>
            </a:r>
            <a:r>
              <a:rPr lang="en-US" dirty="0"/>
              <a:t> </a:t>
            </a:r>
            <a:r>
              <a:rPr lang="en-US" dirty="0" err="1"/>
              <a:t>một</a:t>
            </a:r>
            <a:r>
              <a:rPr lang="en-US" dirty="0"/>
              <a:t> </a:t>
            </a:r>
            <a:r>
              <a:rPr lang="en-US" dirty="0" err="1"/>
              <a:t>đường</a:t>
            </a:r>
            <a:r>
              <a:rPr lang="en-US" dirty="0"/>
              <a:t> </a:t>
            </a:r>
            <a:r>
              <a:rPr lang="en-US" dirty="0" err="1"/>
              <a:t>ống</a:t>
            </a:r>
            <a:r>
              <a:rPr lang="en-US" dirty="0"/>
              <a:t> </a:t>
            </a:r>
            <a:r>
              <a:rPr lang="en-US" dirty="0" err="1"/>
              <a:t>gió</a:t>
            </a:r>
            <a:r>
              <a:rPr lang="en-US" dirty="0"/>
              <a:t> </a:t>
            </a:r>
            <a:r>
              <a:rPr lang="en-US" dirty="0" err="1"/>
              <a:t>có</a:t>
            </a:r>
            <a:r>
              <a:rPr lang="en-US" dirty="0"/>
              <a:t> 8 </a:t>
            </a:r>
            <a:r>
              <a:rPr lang="en-US" dirty="0" err="1"/>
              <a:t>miệng</a:t>
            </a:r>
            <a:r>
              <a:rPr lang="en-US" dirty="0"/>
              <a:t> </a:t>
            </a:r>
            <a:r>
              <a:rPr lang="en-US" dirty="0" err="1"/>
              <a:t>thổi</a:t>
            </a:r>
            <a:r>
              <a:rPr lang="en-US" dirty="0"/>
              <a:t> </a:t>
            </a:r>
            <a:r>
              <a:rPr lang="en-US" dirty="0" err="1"/>
              <a:t>với</a:t>
            </a:r>
            <a:r>
              <a:rPr lang="en-US" dirty="0"/>
              <a:t> </a:t>
            </a:r>
            <a:r>
              <a:rPr lang="en-US" dirty="0" err="1"/>
              <a:t>chiều</a:t>
            </a:r>
            <a:r>
              <a:rPr lang="en-US" dirty="0"/>
              <a:t> </a:t>
            </a:r>
            <a:r>
              <a:rPr lang="en-US" dirty="0" err="1"/>
              <a:t>dài</a:t>
            </a:r>
            <a:r>
              <a:rPr lang="en-US" dirty="0"/>
              <a:t> </a:t>
            </a:r>
            <a:r>
              <a:rPr lang="en-US" dirty="0" err="1"/>
              <a:t>các</a:t>
            </a:r>
            <a:r>
              <a:rPr lang="en-US" dirty="0"/>
              <a:t> </a:t>
            </a:r>
            <a:r>
              <a:rPr lang="en-US" dirty="0" err="1"/>
              <a:t>đoạn</a:t>
            </a:r>
            <a:r>
              <a:rPr lang="en-US" dirty="0"/>
              <a:t> </a:t>
            </a:r>
            <a:r>
              <a:rPr lang="en-US" dirty="0" err="1"/>
              <a:t>thể</a:t>
            </a:r>
            <a:r>
              <a:rPr lang="en-US" dirty="0"/>
              <a:t> </a:t>
            </a:r>
            <a:r>
              <a:rPr lang="en-US" dirty="0" err="1"/>
              <a:t>hiện</a:t>
            </a:r>
            <a:r>
              <a:rPr lang="en-US" dirty="0"/>
              <a:t> </a:t>
            </a:r>
            <a:r>
              <a:rPr lang="en-US" dirty="0" err="1"/>
              <a:t>Lưu</a:t>
            </a:r>
            <a:r>
              <a:rPr lang="en-US" dirty="0"/>
              <a:t> </a:t>
            </a:r>
            <a:r>
              <a:rPr lang="en-US" dirty="0" err="1"/>
              <a:t>lượng</a:t>
            </a:r>
            <a:r>
              <a:rPr lang="en-US" dirty="0"/>
              <a:t> </a:t>
            </a:r>
            <a:r>
              <a:rPr lang="en-US" dirty="0" err="1"/>
              <a:t>yêu</a:t>
            </a:r>
            <a:r>
              <a:rPr lang="en-US" dirty="0"/>
              <a:t> </a:t>
            </a:r>
            <a:r>
              <a:rPr lang="en-US" dirty="0" err="1"/>
              <a:t>cầu</a:t>
            </a:r>
            <a:r>
              <a:rPr lang="en-US" dirty="0"/>
              <a:t> </a:t>
            </a:r>
            <a:r>
              <a:rPr lang="en-US" dirty="0" err="1"/>
              <a:t>cho</a:t>
            </a:r>
            <a:r>
              <a:rPr lang="en-US" dirty="0"/>
              <a:t> </a:t>
            </a:r>
            <a:r>
              <a:rPr lang="en-US" dirty="0" err="1"/>
              <a:t>mỗi</a:t>
            </a:r>
            <a:r>
              <a:rPr lang="en-US" dirty="0"/>
              <a:t> </a:t>
            </a:r>
            <a:r>
              <a:rPr lang="en-US" dirty="0" err="1"/>
              <a:t>miệng</a:t>
            </a:r>
            <a:r>
              <a:rPr lang="en-US" dirty="0"/>
              <a:t> </a:t>
            </a:r>
            <a:r>
              <a:rPr lang="en-US" dirty="0" err="1"/>
              <a:t>thổi</a:t>
            </a:r>
            <a:r>
              <a:rPr lang="en-US" dirty="0"/>
              <a:t> </a:t>
            </a:r>
            <a:r>
              <a:rPr lang="en-US" dirty="0" err="1"/>
              <a:t>là</a:t>
            </a:r>
            <a:r>
              <a:rPr lang="en-US" dirty="0"/>
              <a:t> 0,32 m</a:t>
            </a:r>
            <a:r>
              <a:rPr lang="en-US" baseline="30000" dirty="0"/>
              <a:t>3</a:t>
            </a:r>
            <a:r>
              <a:rPr lang="en-US" dirty="0"/>
              <a:t>/s. </a:t>
            </a:r>
            <a:r>
              <a:rPr lang="en-US" dirty="0" err="1"/>
              <a:t>Thiết</a:t>
            </a:r>
            <a:r>
              <a:rPr lang="en-US" dirty="0"/>
              <a:t> </a:t>
            </a:r>
            <a:r>
              <a:rPr lang="en-US" dirty="0" err="1"/>
              <a:t>kế</a:t>
            </a:r>
            <a:r>
              <a:rPr lang="en-US" dirty="0"/>
              <a:t> </a:t>
            </a:r>
            <a:r>
              <a:rPr lang="en-US" dirty="0" err="1"/>
              <a:t>hệ</a:t>
            </a:r>
            <a:r>
              <a:rPr lang="en-US" dirty="0"/>
              <a:t> </a:t>
            </a:r>
            <a:r>
              <a:rPr lang="en-US" dirty="0" err="1"/>
              <a:t>thống</a:t>
            </a:r>
            <a:r>
              <a:rPr lang="en-US" dirty="0"/>
              <a:t> </a:t>
            </a:r>
            <a:r>
              <a:rPr lang="en-US" dirty="0" err="1"/>
              <a:t>đường</a:t>
            </a:r>
            <a:r>
              <a:rPr lang="en-US" dirty="0"/>
              <a:t> </a:t>
            </a:r>
            <a:r>
              <a:rPr lang="en-US" dirty="0" err="1"/>
              <a:t>ống</a:t>
            </a:r>
            <a:r>
              <a:rPr lang="en-US" dirty="0"/>
              <a:t> </a:t>
            </a:r>
            <a:r>
              <a:rPr lang="en-US" dirty="0" err="1"/>
              <a:t>gió</a:t>
            </a:r>
            <a:r>
              <a:rPr lang="en-US" dirty="0"/>
              <a:t> </a:t>
            </a:r>
            <a:r>
              <a:rPr lang="en-US" dirty="0" err="1"/>
              <a:t>theo</a:t>
            </a:r>
            <a:r>
              <a:rPr lang="en-US" dirty="0"/>
              <a:t> </a:t>
            </a:r>
            <a:r>
              <a:rPr lang="en-US" dirty="0" err="1"/>
              <a:t>phương</a:t>
            </a:r>
            <a:r>
              <a:rPr lang="en-US" dirty="0"/>
              <a:t> </a:t>
            </a:r>
            <a:r>
              <a:rPr lang="en-US" dirty="0" err="1"/>
              <a:t>pháp</a:t>
            </a:r>
            <a:r>
              <a:rPr lang="en-US" dirty="0"/>
              <a:t> ma </a:t>
            </a:r>
            <a:r>
              <a:rPr lang="en-US" dirty="0" err="1"/>
              <a:t>sát</a:t>
            </a:r>
            <a:r>
              <a:rPr lang="en-US" dirty="0"/>
              <a:t> </a:t>
            </a:r>
            <a:r>
              <a:rPr lang="en-US" dirty="0" err="1"/>
              <a:t>đồng</a:t>
            </a:r>
            <a:r>
              <a:rPr lang="en-US" dirty="0"/>
              <a:t> </a:t>
            </a:r>
            <a:r>
              <a:rPr lang="en-US" dirty="0" err="1"/>
              <a:t>đều</a:t>
            </a:r>
            <a:r>
              <a:rPr lang="en-US" dirty="0"/>
              <a:t>. </a:t>
            </a:r>
          </a:p>
          <a:p>
            <a:endParaRPr lang="en-US" dirty="0"/>
          </a:p>
        </p:txBody>
      </p:sp>
      <p:sp>
        <p:nvSpPr>
          <p:cNvPr id="4" name="Date Placeholder 3"/>
          <p:cNvSpPr>
            <a:spLocks noGrp="1"/>
          </p:cNvSpPr>
          <p:nvPr>
            <p:ph type="dt" sz="half" idx="10"/>
          </p:nvPr>
        </p:nvSpPr>
        <p:spPr/>
        <p:txBody>
          <a:bodyPr/>
          <a:lstStyle/>
          <a:p>
            <a:fld id="{D1B17113-498B-4842-8E59-FE864344FDD9}" type="datetime1">
              <a:rPr lang="vi-VN" smtClean="0"/>
              <a:pPr/>
              <a:t>11/12/2018</a:t>
            </a:fld>
            <a:endParaRPr lang="en-US"/>
          </a:p>
        </p:txBody>
      </p:sp>
      <p:sp>
        <p:nvSpPr>
          <p:cNvPr id="5" name="Footer Placeholder 4"/>
          <p:cNvSpPr>
            <a:spLocks noGrp="1"/>
          </p:cNvSpPr>
          <p:nvPr>
            <p:ph type="ftr" sz="quarter" idx="11"/>
          </p:nvPr>
        </p:nvSpPr>
        <p:spPr/>
        <p:txBody>
          <a:bodyPr/>
          <a:lstStyle/>
          <a:p>
            <a:r>
              <a:rPr lang="en-US" smtClean="0"/>
              <a:t>ĐHCNTP TPHCM</a:t>
            </a:r>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20</a:t>
            </a:fld>
            <a:endParaRPr lang="en-US"/>
          </a:p>
        </p:txBody>
      </p:sp>
      <p:pic>
        <p:nvPicPr>
          <p:cNvPr id="7" name="Picture 6"/>
          <p:cNvPicPr>
            <a:picLocks noChangeAspect="1"/>
          </p:cNvPicPr>
          <p:nvPr/>
        </p:nvPicPr>
        <p:blipFill>
          <a:blip r:embed="rId2"/>
          <a:stretch>
            <a:fillRect/>
          </a:stretch>
        </p:blipFill>
        <p:spPr>
          <a:xfrm>
            <a:off x="485775" y="141580"/>
            <a:ext cx="8658225" cy="3457575"/>
          </a:xfrm>
          <a:prstGeom prst="rect">
            <a:avLst/>
          </a:prstGeom>
        </p:spPr>
      </p:pic>
    </p:spTree>
    <p:extLst>
      <p:ext uri="{BB962C8B-B14F-4D97-AF65-F5344CB8AC3E}">
        <p14:creationId xmlns:p14="http://schemas.microsoft.com/office/powerpoint/2010/main" val="416414868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18257" y="863828"/>
            <a:ext cx="9144000" cy="5566800"/>
          </a:xfrm>
        </p:spPr>
        <p:txBody>
          <a:bodyPr/>
          <a:lstStyle/>
          <a:p>
            <a:r>
              <a:rPr lang="en-US" dirty="0"/>
              <a:t>Cho s</a:t>
            </a:r>
            <a:r>
              <a:rPr lang="vi-VN" dirty="0"/>
              <a:t>ơ đồ hệ thống ống gió dạng cây</a:t>
            </a:r>
            <a:r>
              <a:rPr lang="en-US" dirty="0"/>
              <a:t>, </a:t>
            </a:r>
            <a:r>
              <a:rPr lang="en-US" dirty="0" err="1"/>
              <a:t>hãy</a:t>
            </a:r>
            <a:r>
              <a:rPr lang="en-US" dirty="0"/>
              <a:t> </a:t>
            </a:r>
            <a:r>
              <a:rPr lang="en-US" dirty="0" err="1"/>
              <a:t>tính</a:t>
            </a:r>
            <a:r>
              <a:rPr lang="en-US" dirty="0"/>
              <a:t> </a:t>
            </a:r>
            <a:r>
              <a:rPr lang="en-US" dirty="0" err="1"/>
              <a:t>toán</a:t>
            </a:r>
            <a:r>
              <a:rPr lang="en-US" dirty="0"/>
              <a:t> </a:t>
            </a:r>
            <a:r>
              <a:rPr lang="en-US" dirty="0" err="1"/>
              <a:t>kích</a:t>
            </a:r>
            <a:r>
              <a:rPr lang="en-US" dirty="0"/>
              <a:t> </a:t>
            </a:r>
            <a:r>
              <a:rPr lang="en-US" dirty="0" err="1"/>
              <a:t>thước</a:t>
            </a:r>
            <a:r>
              <a:rPr lang="en-US" dirty="0"/>
              <a:t> </a:t>
            </a:r>
            <a:r>
              <a:rPr lang="en-US" dirty="0" err="1"/>
              <a:t>ống</a:t>
            </a:r>
            <a:r>
              <a:rPr lang="en-US" dirty="0"/>
              <a:t> </a:t>
            </a:r>
            <a:r>
              <a:rPr lang="en-US" dirty="0" err="1"/>
              <a:t>gió</a:t>
            </a:r>
            <a:r>
              <a:rPr lang="en-US" dirty="0"/>
              <a:t> </a:t>
            </a:r>
            <a:r>
              <a:rPr lang="en-US" dirty="0" err="1"/>
              <a:t>vuông</a:t>
            </a:r>
            <a:r>
              <a:rPr lang="en-US" dirty="0"/>
              <a:t>, </a:t>
            </a:r>
            <a:r>
              <a:rPr lang="en-US" dirty="0" err="1"/>
              <a:t>ống</a:t>
            </a:r>
            <a:r>
              <a:rPr lang="en-US" dirty="0"/>
              <a:t> </a:t>
            </a:r>
            <a:r>
              <a:rPr lang="en-US" dirty="0" err="1"/>
              <a:t>gió</a:t>
            </a:r>
            <a:r>
              <a:rPr lang="en-US" dirty="0"/>
              <a:t> </a:t>
            </a:r>
            <a:r>
              <a:rPr lang="en-US" dirty="0" err="1"/>
              <a:t>chính</a:t>
            </a:r>
            <a:r>
              <a:rPr lang="en-US" dirty="0"/>
              <a:t> </a:t>
            </a:r>
            <a:r>
              <a:rPr lang="en-US" dirty="0" err="1"/>
              <a:t>có</a:t>
            </a:r>
            <a:r>
              <a:rPr lang="en-US" dirty="0"/>
              <a:t> </a:t>
            </a:r>
            <a:r>
              <a:rPr lang="en-US" dirty="0" err="1"/>
              <a:t>chiều</a:t>
            </a:r>
            <a:r>
              <a:rPr lang="en-US" dirty="0"/>
              <a:t> </a:t>
            </a:r>
            <a:r>
              <a:rPr lang="en-US" dirty="0" err="1"/>
              <a:t>cao</a:t>
            </a:r>
            <a:r>
              <a:rPr lang="en-US" dirty="0"/>
              <a:t> 200 mm, </a:t>
            </a:r>
            <a:r>
              <a:rPr lang="en-US" dirty="0" err="1"/>
              <a:t>ống</a:t>
            </a:r>
            <a:r>
              <a:rPr lang="en-US" dirty="0"/>
              <a:t> </a:t>
            </a:r>
            <a:r>
              <a:rPr lang="en-US" dirty="0" err="1"/>
              <a:t>gió</a:t>
            </a:r>
            <a:r>
              <a:rPr lang="en-US" dirty="0"/>
              <a:t> </a:t>
            </a:r>
            <a:r>
              <a:rPr lang="en-US" dirty="0" err="1"/>
              <a:t>rẽ</a:t>
            </a:r>
            <a:r>
              <a:rPr lang="en-US" dirty="0"/>
              <a:t> </a:t>
            </a:r>
            <a:r>
              <a:rPr lang="en-US" dirty="0" err="1"/>
              <a:t>nhánh</a:t>
            </a:r>
            <a:r>
              <a:rPr lang="en-US" dirty="0"/>
              <a:t> </a:t>
            </a:r>
            <a:r>
              <a:rPr lang="en-US" dirty="0" err="1"/>
              <a:t>có</a:t>
            </a:r>
            <a:r>
              <a:rPr lang="en-US" dirty="0"/>
              <a:t> </a:t>
            </a:r>
            <a:r>
              <a:rPr lang="en-US" dirty="0" err="1"/>
              <a:t>chiều</a:t>
            </a:r>
            <a:r>
              <a:rPr lang="en-US" dirty="0"/>
              <a:t> </a:t>
            </a:r>
            <a:r>
              <a:rPr lang="en-US" dirty="0" err="1"/>
              <a:t>cao</a:t>
            </a:r>
            <a:r>
              <a:rPr lang="en-US" dirty="0"/>
              <a:t> 100 mm </a:t>
            </a:r>
            <a:r>
              <a:rPr lang="en-US" dirty="0" err="1"/>
              <a:t>cho</a:t>
            </a:r>
            <a:r>
              <a:rPr lang="en-US" dirty="0"/>
              <a:t> </a:t>
            </a:r>
            <a:r>
              <a:rPr lang="en-US" dirty="0" err="1"/>
              <a:t>phòng</a:t>
            </a:r>
            <a:r>
              <a:rPr lang="en-US" dirty="0"/>
              <a:t> </a:t>
            </a:r>
            <a:r>
              <a:rPr lang="vi-VN" dirty="0"/>
              <a:t>ở </a:t>
            </a:r>
            <a:r>
              <a:rPr lang="en-US" dirty="0" err="1"/>
              <a:t>biết</a:t>
            </a:r>
            <a:r>
              <a:rPr lang="en-US" dirty="0"/>
              <a:t> </a:t>
            </a:r>
            <a:r>
              <a:rPr lang="en-US" dirty="0" err="1"/>
              <a:t>tổng</a:t>
            </a:r>
            <a:r>
              <a:rPr lang="en-US" dirty="0"/>
              <a:t> </a:t>
            </a:r>
            <a:r>
              <a:rPr lang="en-US" dirty="0" err="1"/>
              <a:t>lưu</a:t>
            </a:r>
            <a:r>
              <a:rPr lang="en-US" dirty="0"/>
              <a:t> </a:t>
            </a:r>
            <a:r>
              <a:rPr lang="en-US" dirty="0" err="1"/>
              <a:t>lượng</a:t>
            </a:r>
            <a:r>
              <a:rPr lang="en-US" dirty="0"/>
              <a:t> qua </a:t>
            </a:r>
            <a:r>
              <a:rPr lang="en-US" dirty="0" err="1"/>
              <a:t>quạt</a:t>
            </a:r>
            <a:r>
              <a:rPr lang="en-US" dirty="0"/>
              <a:t> 4,0 m</a:t>
            </a:r>
            <a:r>
              <a:rPr lang="en-US" baseline="30000" dirty="0"/>
              <a:t>3</a:t>
            </a:r>
            <a:r>
              <a:rPr lang="en-US" dirty="0"/>
              <a:t>/s </a:t>
            </a:r>
            <a:r>
              <a:rPr lang="en-US" dirty="0" err="1"/>
              <a:t>đảm</a:t>
            </a:r>
            <a:r>
              <a:rPr lang="en-US" dirty="0"/>
              <a:t> </a:t>
            </a:r>
            <a:r>
              <a:rPr lang="en-US" dirty="0" err="1"/>
              <a:t>bảo</a:t>
            </a:r>
            <a:r>
              <a:rPr lang="en-US" dirty="0"/>
              <a:t> </a:t>
            </a:r>
            <a:r>
              <a:rPr lang="en-US" dirty="0" err="1"/>
              <a:t>không</a:t>
            </a:r>
            <a:r>
              <a:rPr lang="en-US" dirty="0"/>
              <a:t> </a:t>
            </a:r>
            <a:r>
              <a:rPr lang="en-US" dirty="0" err="1"/>
              <a:t>gây</a:t>
            </a:r>
            <a:r>
              <a:rPr lang="en-US" dirty="0"/>
              <a:t> </a:t>
            </a:r>
            <a:r>
              <a:rPr lang="en-US" dirty="0" err="1"/>
              <a:t>ồn</a:t>
            </a:r>
            <a:r>
              <a:rPr lang="en-US" dirty="0"/>
              <a:t> </a:t>
            </a:r>
            <a:r>
              <a:rPr lang="en-US" dirty="0" err="1"/>
              <a:t>biết</a:t>
            </a:r>
            <a:r>
              <a:rPr lang="en-US" dirty="0"/>
              <a:t> </a:t>
            </a:r>
            <a:r>
              <a:rPr lang="en-US" dirty="0" err="1"/>
              <a:t>vận</a:t>
            </a:r>
            <a:r>
              <a:rPr lang="en-US" dirty="0"/>
              <a:t> </a:t>
            </a:r>
            <a:r>
              <a:rPr lang="en-US" dirty="0" err="1"/>
              <a:t>tốc</a:t>
            </a:r>
            <a:r>
              <a:rPr lang="en-US" dirty="0"/>
              <a:t> </a:t>
            </a:r>
            <a:r>
              <a:rPr lang="en-US" dirty="0" err="1"/>
              <a:t>ống</a:t>
            </a:r>
            <a:r>
              <a:rPr lang="en-US" dirty="0"/>
              <a:t> </a:t>
            </a:r>
            <a:r>
              <a:rPr lang="en-US" dirty="0" err="1"/>
              <a:t>gió</a:t>
            </a:r>
            <a:r>
              <a:rPr lang="en-US" dirty="0"/>
              <a:t> </a:t>
            </a:r>
            <a:r>
              <a:rPr lang="en-US" dirty="0" err="1"/>
              <a:t>chính</a:t>
            </a:r>
            <a:r>
              <a:rPr lang="en-US" dirty="0"/>
              <a:t> 5m/s. </a:t>
            </a:r>
          </a:p>
        </p:txBody>
      </p:sp>
      <p:sp>
        <p:nvSpPr>
          <p:cNvPr id="4" name="Date Placeholder 3"/>
          <p:cNvSpPr>
            <a:spLocks noGrp="1"/>
          </p:cNvSpPr>
          <p:nvPr>
            <p:ph type="dt" sz="half" idx="10"/>
          </p:nvPr>
        </p:nvSpPr>
        <p:spPr/>
        <p:txBody>
          <a:bodyPr/>
          <a:lstStyle/>
          <a:p>
            <a:fld id="{D1B17113-498B-4842-8E59-FE864344FDD9}" type="datetime1">
              <a:rPr lang="vi-VN" smtClean="0"/>
              <a:pPr/>
              <a:t>11/12/2018</a:t>
            </a:fld>
            <a:endParaRPr lang="en-US"/>
          </a:p>
        </p:txBody>
      </p:sp>
      <p:sp>
        <p:nvSpPr>
          <p:cNvPr id="5" name="Footer Placeholder 4"/>
          <p:cNvSpPr>
            <a:spLocks noGrp="1"/>
          </p:cNvSpPr>
          <p:nvPr>
            <p:ph type="ftr" sz="quarter" idx="11"/>
          </p:nvPr>
        </p:nvSpPr>
        <p:spPr/>
        <p:txBody>
          <a:bodyPr/>
          <a:lstStyle/>
          <a:p>
            <a:r>
              <a:rPr lang="en-US" smtClean="0"/>
              <a:t>ĐHCNTP TPHCM</a:t>
            </a:r>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21</a:t>
            </a:fld>
            <a:endParaRPr lang="en-US"/>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9200" y="4251325"/>
            <a:ext cx="6126163" cy="146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7140242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6289</TotalTime>
  <Words>941</Words>
  <Application>Microsoft Office PowerPoint</Application>
  <PresentationFormat>On-screen Show (4:3)</PresentationFormat>
  <Paragraphs>111</Paragraphs>
  <Slides>21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Arial</vt:lpstr>
      <vt:lpstr>Calibri</vt:lpstr>
      <vt:lpstr>Wingdings</vt:lpstr>
      <vt:lpstr>Office Theme</vt:lpstr>
      <vt:lpstr> Chương 6: HỆ THỐNG VẬN CHUYỂN VÀ PHÂN PHỐI KHÔNG KHÍ   </vt:lpstr>
      <vt:lpstr>6.3  Các phương pháp thiết kế đường ống gió </vt:lpstr>
      <vt:lpstr>PowerPoint Presentation</vt:lpstr>
      <vt:lpstr>PowerPoint Presentation</vt:lpstr>
      <vt:lpstr>PowerPoint Presentation</vt:lpstr>
      <vt:lpstr>6.3.1.Tổng quan các phương pháp</vt:lpstr>
      <vt:lpstr> 6.3.1.Tổng quan các phương pháp</vt:lpstr>
      <vt:lpstr>6.3.1.Tổng quan các phương pháp</vt:lpstr>
      <vt:lpstr>6.3.1.Tổng quan các phương pháp</vt:lpstr>
      <vt:lpstr>6.3.2. Phương pháp ma sát đồng đều</vt:lpstr>
      <vt:lpstr>Lựa chọn tốc độ không khí  trên đường ống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Toan</dc:creator>
  <cp:lastModifiedBy>Windows User</cp:lastModifiedBy>
  <cp:revision>196</cp:revision>
  <dcterms:created xsi:type="dcterms:W3CDTF">2006-08-16T00:00:00Z</dcterms:created>
  <dcterms:modified xsi:type="dcterms:W3CDTF">2018-12-11T04:26:01Z</dcterms:modified>
</cp:coreProperties>
</file>